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20"/>
  </p:notesMasterIdLst>
  <p:sldIdLst>
    <p:sldId id="259" r:id="rId3"/>
    <p:sldId id="288" r:id="rId4"/>
    <p:sldId id="277" r:id="rId5"/>
    <p:sldId id="274" r:id="rId6"/>
    <p:sldId id="287" r:id="rId7"/>
    <p:sldId id="292" r:id="rId8"/>
    <p:sldId id="266" r:id="rId9"/>
    <p:sldId id="284" r:id="rId10"/>
    <p:sldId id="291" r:id="rId11"/>
    <p:sldId id="278" r:id="rId12"/>
    <p:sldId id="280" r:id="rId13"/>
    <p:sldId id="281" r:id="rId14"/>
    <p:sldId id="289" r:id="rId15"/>
    <p:sldId id="283" r:id="rId16"/>
    <p:sldId id="290" r:id="rId17"/>
    <p:sldId id="285" r:id="rId18"/>
    <p:sldId id="279" r:id="rId19"/>
  </p:sldIdLst>
  <p:sldSz cx="9144000" cy="6858000" type="screen4x3"/>
  <p:notesSz cx="7010400" cy="9223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3945" autoAdjust="0"/>
  </p:normalViewPr>
  <p:slideViewPr>
    <p:cSldViewPr>
      <p:cViewPr varScale="1">
        <p:scale>
          <a:sx n="59" d="100"/>
          <a:sy n="59" d="100"/>
        </p:scale>
        <p:origin x="143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/>
          <a:lstStyle>
            <a:lvl1pPr algn="r">
              <a:defRPr sz="1200"/>
            </a:lvl1pPr>
          </a:lstStyle>
          <a:p>
            <a:fld id="{0BC3D28D-9FEC-4002-924D-E4E045E8E193}" type="datetimeFigureOut">
              <a:rPr lang="es-ES" smtClean="0"/>
              <a:t>31/10/2019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692150"/>
            <a:ext cx="4613275" cy="3459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57" tIns="46378" rIns="92757" bIns="46378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1103"/>
            <a:ext cx="5608320" cy="4150519"/>
          </a:xfrm>
          <a:prstGeom prst="rect">
            <a:avLst/>
          </a:prstGeom>
        </p:spPr>
        <p:txBody>
          <a:bodyPr vert="horz" lIns="92757" tIns="46378" rIns="92757" bIns="4637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60605"/>
            <a:ext cx="3037840" cy="461169"/>
          </a:xfrm>
          <a:prstGeom prst="rect">
            <a:avLst/>
          </a:prstGeom>
        </p:spPr>
        <p:txBody>
          <a:bodyPr vert="horz" lIns="92757" tIns="46378" rIns="92757" bIns="46378" rtlCol="0" anchor="b"/>
          <a:lstStyle>
            <a:lvl1pPr algn="r">
              <a:defRPr sz="1200"/>
            </a:lvl1pPr>
          </a:lstStyle>
          <a:p>
            <a:fld id="{4136C298-D119-4C20-9DDE-7B5925B388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04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4608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AR" dirty="0">
                    <a:latin typeface="Cambria Math"/>
                    <a:ea typeface="Cambria Math"/>
                  </a:rPr>
                  <a:t>Se que: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𝑃</m:t>
                          </m:r>
                        </m:sub>
                      </m:sSub>
                      <m:r>
                        <a:rPr lang="es-AR" i="1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𝑠𝑒𝑛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∅</m:t>
                      </m:r>
                    </m:oMath>
                  </m:oMathPara>
                </a14:m>
                <a:endParaRPr lang="es-E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𝑃</m:t>
                          </m:r>
                        </m:sub>
                      </m:sSub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𝐼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s-ES" dirty="0"/>
              </a:p>
              <a:p>
                <a:endParaRPr lang="es-ES" i="0" dirty="0"/>
              </a:p>
              <a:p>
                <a:r>
                  <a:rPr lang="es-ES" dirty="0"/>
                  <a:t>Por lo tanto: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>
                          <a:latin typeface="Cambria Math"/>
                          <a:ea typeface="Cambria Math"/>
                        </a:rPr>
                        <m:t>−(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)∗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𝑠𝑒𝑛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∅=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𝐼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s-E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−(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𝑚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) 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𝐼</m:t>
                          </m:r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∗∅=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∅</m:t>
                          </m:r>
                        </m:num>
                        <m:den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  <a:p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AR" dirty="0">
                    <a:ea typeface="Cambria Math"/>
                  </a:rPr>
                  <a:t>Como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  <m:r>
                      <a:rPr lang="es-AR" sz="9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s-AR" sz="90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s-AR" sz="900" i="1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9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9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s-AR" sz="900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s-AR" sz="9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AR" sz="900" i="1">
                            <a:latin typeface="Cambria Math"/>
                            <a:ea typeface="Cambria Math"/>
                          </a:rPr>
                          <m:t>∅</m:t>
                        </m:r>
                      </m:num>
                      <m:den>
                        <m:sSup>
                          <m:sSupPr>
                            <m:ctrlPr>
                              <a:rPr lang="es-AR" sz="9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s-AR" sz="900" i="1">
                                <a:latin typeface="Cambria Math"/>
                                <a:ea typeface="Cambria Math"/>
                              </a:rPr>
                              <m:t>𝑑𝑡</m:t>
                            </m:r>
                          </m:e>
                          <m:sup>
                            <m:r>
                              <a:rPr lang="es-AR" sz="9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i="0" dirty="0"/>
                  <a:t> </a:t>
                </a:r>
              </a:p>
              <a:p>
                <a:pPr defTabSz="927567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∗∅=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𝐼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∅</m:t>
                          </m:r>
                        </m:num>
                        <m:den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                   →                           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𝐾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𝐼</m:t>
                          </m:r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∗∅=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∅</m:t>
                          </m:r>
                        </m:num>
                        <m:den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i="0" dirty="0"/>
              </a:p>
              <a:p>
                <a:pPr defTabSz="927567"/>
                <a:endParaRPr lang="es-ES" i="0" dirty="0"/>
              </a:p>
              <a:p>
                <a:pPr defTabSz="927567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∅</m:t>
                          </m:r>
                        </m:num>
                        <m:den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𝐾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𝐼</m:t>
                          </m:r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∗∅=0</m:t>
                      </m:r>
                    </m:oMath>
                  </m:oMathPara>
                </a14:m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AR" sz="2000" dirty="0"/>
                  <a:t>1er CASO: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200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20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AR" sz="2000" dirty="0"/>
                  <a:t>   donde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𝐹𝑒</m:t>
                            </m:r>
                          </m:e>
                          <m:sub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sz="20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i="0" dirty="0"/>
                  <a:t>     y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sz="9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900" i="1">
                                <a:latin typeface="Cambria Math"/>
                                <a:ea typeface="Cambria Math"/>
                              </a:rPr>
                              <m:t>𝐹𝑒</m:t>
                            </m:r>
                          </m:e>
                          <m:sub>
                            <m:r>
                              <a:rPr lang="es-AR" sz="9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i="0" dirty="0"/>
                  <a:t>  </a:t>
                </a:r>
              </a:p>
              <a:p>
                <a:r>
                  <a:rPr lang="es-ES" i="0" dirty="0"/>
                  <a:t>Por lo tanto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5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sz="5500" i="1">
                            <a:latin typeface="Cambria Math"/>
                            <a:ea typeface="Cambria Math"/>
                          </a:rPr>
                          <m:t>𝐹𝑒</m:t>
                        </m:r>
                      </m:num>
                      <m:den>
                        <m:sSub>
                          <m:sSubPr>
                            <m:ctrlPr>
                              <a:rPr lang="es-AR" sz="55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5500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sz="5500" i="1">
                                <a:latin typeface="Cambria Math"/>
                                <a:ea typeface="Cambria Math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s-AR" sz="55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sz="5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sz="37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3700" i="1">
                                <a:latin typeface="Cambria Math"/>
                                <a:ea typeface="Cambria Math"/>
                              </a:rPr>
                              <m:t>𝐹𝑒</m:t>
                            </m:r>
                          </m:e>
                          <m:sub>
                            <m:r>
                              <a:rPr lang="es-AR" sz="37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sz="55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5500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sz="55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AR" sz="55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𝐹𝑒</m:t>
                            </m:r>
                          </m:e>
                          <m:sub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sz="2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s-ES" i="0" dirty="0"/>
              </a:p>
              <a:p>
                <a:endParaRPr lang="es-ES" i="0" dirty="0"/>
              </a:p>
              <a:p>
                <a:r>
                  <a:rPr lang="es-AR" dirty="0"/>
                  <a:t>2do CASO:   </a:t>
                </a:r>
                <a14:m>
                  <m:oMath xmlns:m="http://schemas.openxmlformats.org/officeDocument/2006/math">
                    <m:r>
                      <a:rPr lang="es-AR" sz="400" i="1">
                        <a:latin typeface="Cambria Math"/>
                        <a:ea typeface="Cambria Math"/>
                      </a:rPr>
                      <m:t>𝐹𝑒</m:t>
                    </m:r>
                    <m:r>
                      <a:rPr lang="es-AR" sz="4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𝐹𝑒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𝐹𝑒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s-AR" sz="400">
                        <a:latin typeface="Cambria Math"/>
                        <a:ea typeface="Cambria Math"/>
                      </a:rPr>
                      <m:t>     </m:t>
                    </m:r>
                    <m:r>
                      <a:rPr lang="es-AR" sz="400" i="1">
                        <a:latin typeface="Cambria Math"/>
                        <a:ea typeface="Cambria Math"/>
                      </a:rPr>
                      <m:t>→      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𝐾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𝑒𝑞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sz="40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4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𝐾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s-AR" sz="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8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8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𝐾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AR" dirty="0"/>
                  <a:t> </a:t>
                </a:r>
              </a:p>
              <a:p>
                <a:r>
                  <a:rPr lang="es-AR" dirty="0"/>
                  <a:t>Como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latin typeface="Cambria Math"/>
                        <a:ea typeface="Cambria Math"/>
                      </a:rPr>
                      <m:t>X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AR" dirty="0"/>
                  <a:t>  puedo simplificar los X</a:t>
                </a:r>
              </a:p>
              <a:p>
                <a:endParaRPr lang="es-AR" dirty="0"/>
              </a:p>
              <a:p>
                <a:r>
                  <a:rPr lang="es-AR" dirty="0"/>
                  <a:t> </a:t>
                </a:r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AR" sz="2000" dirty="0"/>
                  <a:t>1er CASO: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200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20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AR" sz="2000" dirty="0"/>
                  <a:t>   donde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𝐹𝑒</m:t>
                            </m:r>
                          </m:e>
                          <m:sub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sz="20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i="0" dirty="0"/>
                  <a:t>     y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sz="9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900" i="1">
                                <a:latin typeface="Cambria Math"/>
                                <a:ea typeface="Cambria Math"/>
                              </a:rPr>
                              <m:t>𝐹𝑒</m:t>
                            </m:r>
                          </m:e>
                          <m:sub>
                            <m:r>
                              <a:rPr lang="es-AR" sz="9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i="0" dirty="0"/>
                  <a:t>  </a:t>
                </a:r>
              </a:p>
              <a:p>
                <a:r>
                  <a:rPr lang="es-ES" i="0" dirty="0"/>
                  <a:t>Por lo tanto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5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sz="5500" i="1">
                            <a:latin typeface="Cambria Math"/>
                            <a:ea typeface="Cambria Math"/>
                          </a:rPr>
                          <m:t>𝐹𝑒</m:t>
                        </m:r>
                      </m:num>
                      <m:den>
                        <m:sSub>
                          <m:sSubPr>
                            <m:ctrlPr>
                              <a:rPr lang="es-AR" sz="55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5500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sz="5500" i="1">
                                <a:latin typeface="Cambria Math"/>
                                <a:ea typeface="Cambria Math"/>
                              </a:rPr>
                              <m:t>𝑒𝑞</m:t>
                            </m:r>
                          </m:sub>
                        </m:sSub>
                      </m:den>
                    </m:f>
                    <m:r>
                      <a:rPr lang="es-AR" sz="55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sz="5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sz="37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3700" i="1">
                                <a:latin typeface="Cambria Math"/>
                                <a:ea typeface="Cambria Math"/>
                              </a:rPr>
                              <m:t>𝐹𝑒</m:t>
                            </m:r>
                          </m:e>
                          <m:sub>
                            <m:r>
                              <a:rPr lang="es-AR" sz="37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sz="55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5500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sz="55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s-AR" sz="5500" i="1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𝐹𝑒</m:t>
                            </m:r>
                          </m:e>
                          <m:sub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s-AR" sz="20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s-ES" i="0" dirty="0"/>
              </a:p>
              <a:p>
                <a:endParaRPr lang="es-ES" i="0" dirty="0"/>
              </a:p>
              <a:p>
                <a:r>
                  <a:rPr lang="es-AR" dirty="0"/>
                  <a:t>2do CASO:   </a:t>
                </a:r>
                <a14:m>
                  <m:oMath xmlns:m="http://schemas.openxmlformats.org/officeDocument/2006/math">
                    <m:r>
                      <a:rPr lang="es-AR" sz="400" i="1">
                        <a:latin typeface="Cambria Math"/>
                        <a:ea typeface="Cambria Math"/>
                      </a:rPr>
                      <m:t>𝐹𝑒</m:t>
                    </m:r>
                    <m:r>
                      <a:rPr lang="es-AR" sz="4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𝐹𝑒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𝐹𝑒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s-AR" sz="400">
                        <a:latin typeface="Cambria Math"/>
                        <a:ea typeface="Cambria Math"/>
                      </a:rPr>
                      <m:t>     </m:t>
                    </m:r>
                    <m:r>
                      <a:rPr lang="es-AR" sz="400" i="1">
                        <a:latin typeface="Cambria Math"/>
                        <a:ea typeface="Cambria Math"/>
                      </a:rPr>
                      <m:t>→      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𝐾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𝑒𝑞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sz="40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4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𝐾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s-AR" sz="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8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8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sz="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𝐾</m:t>
                        </m:r>
                      </m:e>
                      <m:sub>
                        <m:r>
                          <a:rPr lang="es-AR" sz="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s-AR" sz="400" i="1">
                        <a:latin typeface="Cambria Math"/>
                        <a:ea typeface="Cambria Math"/>
                      </a:rPr>
                      <m:t>∗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AR" dirty="0"/>
                  <a:t> </a:t>
                </a:r>
              </a:p>
              <a:p>
                <a:r>
                  <a:rPr lang="es-AR" dirty="0"/>
                  <a:t>Como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>
                        <a:latin typeface="Cambria Math"/>
                        <a:ea typeface="Cambria Math"/>
                      </a:rPr>
                      <m:t>X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AR" dirty="0"/>
                  <a:t>  puedo simplificar los X</a:t>
                </a:r>
              </a:p>
              <a:p>
                <a:endParaRPr lang="es-AR" dirty="0"/>
              </a:p>
              <a:p>
                <a:r>
                  <a:rPr lang="es-AR" dirty="0"/>
                  <a:t> </a:t>
                </a:r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4006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27567">
                  <a:defRPr/>
                </a:pPr>
                <a:r>
                  <a:rPr lang="en-GB" dirty="0"/>
                  <a:t>Dónde: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𝑃𝑒</m:t>
                        </m:r>
                      </m:sub>
                    </m:sSub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s-AR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𝑘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 y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𝐶</m:t>
                        </m:r>
                      </m:sub>
                    </m:sSub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s-AR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𝑚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p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s-ES" dirty="0"/>
              </a:p>
              <a:p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27567">
                  <a:defRPr/>
                </a:pPr>
                <a:r>
                  <a:rPr lang="en-GB" dirty="0"/>
                  <a:t>Dónde: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𝑃𝑒</m:t>
                        </m:r>
                      </m:sub>
                    </m:sSub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s-AR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𝑘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 y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𝐶</m:t>
                        </m:r>
                      </m:sub>
                    </m:sSub>
                    <m:r>
                      <a:rPr lang="es-AR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s-AR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𝑚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∗</m:t>
                    </m:r>
                    <m:sSup>
                      <m:sSup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p>
                        <m:r>
                          <a:rPr lang="es-AR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s-ES" dirty="0"/>
              </a:p>
              <a:p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8906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27567">
                  <a:defRPr/>
                </a:pPr>
                <a:r>
                  <a:rPr lang="es-E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siendo b la constante de amortiguamiento</a:t>
                </a:r>
              </a:p>
              <a:p>
                <a:pPr defTabSz="927567">
                  <a:defRPr/>
                </a:pPr>
                <a:endParaRPr lang="es-ES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275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Partiendo de la 2da Ley de Newton  </a:t>
                </a:r>
                <a:r>
                  <a:rPr lang="en-GB" dirty="0"/>
                  <a:t>F = </a:t>
                </a:r>
                <a:r>
                  <a:rPr lang="en-GB" dirty="0" err="1"/>
                  <a:t>m•a</a:t>
                </a:r>
                <a:endParaRPr lang="en-GB" dirty="0"/>
              </a:p>
              <a:p>
                <a:pPr defTabSz="927567">
                  <a:defRPr/>
                </a:pPr>
                <a:r>
                  <a:rPr lang="es-ES" i="0" dirty="0"/>
                  <a:t>Desarrollando :   </a:t>
                </a:r>
                <a:r>
                  <a:rPr lang="en-GB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-</a:t>
                </a:r>
                <a:r>
                  <a:rPr lang="en-GB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ky</a:t>
                </a:r>
                <a:r>
                  <a:rPr lang="en-GB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– </a:t>
                </a:r>
                <a:r>
                  <a:rPr lang="en-GB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bv</a:t>
                </a:r>
                <a:r>
                  <a:rPr lang="en-GB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= </a:t>
                </a:r>
                <a:r>
                  <a:rPr lang="en-GB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m•a</a:t>
                </a:r>
                <a:endParaRPr lang="en-GB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275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i="0" dirty="0"/>
                  <a:t>                         </a:t>
                </a:r>
                <a14:m>
                  <m:oMath xmlns:m="http://schemas.openxmlformats.org/officeDocument/2006/math">
                    <m:r>
                      <a:rPr lang="es-AR" sz="1200" b="0" i="0" u="none" strike="noStrike" kern="1200" baseline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lang="es-AR" sz="1200" b="0" i="0" u="none" strike="noStrike" kern="1200" baseline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+mn-cs"/>
                      </a:rPr>
                      <m:t>K</m:t>
                    </m:r>
                    <m:r>
                      <a:rPr lang="es-AR" sz="1200" b="0" i="0" u="none" strike="noStrike" kern="1200" baseline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+mn-cs"/>
                      </a:rPr>
                      <m:t>∗</m:t>
                    </m:r>
                    <m:r>
                      <m:rPr>
                        <m:sty m:val="p"/>
                      </m:rPr>
                      <a:rPr lang="es-AR" sz="1200" b="0" i="0" u="none" strike="noStrike" kern="1200" baseline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+mn-cs"/>
                      </a:rPr>
                      <m:t>V</m:t>
                    </m:r>
                    <m:r>
                      <a:rPr lang="es-AR" sz="1200" b="0" i="0" u="none" strike="noStrike" kern="1200" baseline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lang="es-AR" sz="1200" b="0" i="0" u="none" strike="noStrike" kern="1200" baseline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+mn-cs"/>
                      </a:rPr>
                      <m:t>b</m:t>
                    </m:r>
                    <m:r>
                      <a:rPr lang="es-AR" sz="1200" b="0" i="0" smtClean="0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1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𝑑𝑦</m:t>
                        </m:r>
                      </m:num>
                      <m:den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𝑑𝑡</m:t>
                        </m:r>
                      </m:den>
                    </m:f>
                    <m:r>
                      <a:rPr lang="es-AR" sz="1200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m</m:t>
                    </m:r>
                    <m:r>
                      <a:rPr lang="es-AR" sz="1200" b="0" i="0" smtClean="0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12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s-AR" sz="1200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s-AR" sz="1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𝑌</m:t>
                        </m:r>
                      </m:num>
                      <m:den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s-AR" sz="1200" i="1">
                                <a:latin typeface="Cambria Math"/>
                                <a:ea typeface="Cambria Math"/>
                              </a:rPr>
                              <m:t>𝑑𝑡</m:t>
                            </m:r>
                          </m:e>
                          <m:sup>
                            <m:r>
                              <a:rPr lang="es-AR" sz="1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i="0" dirty="0"/>
              </a:p>
              <a:p>
                <a:pPr marL="0" marR="0" indent="0" algn="l" defTabSz="9275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i="0" dirty="0"/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12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s-AR" sz="1200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s-AR" sz="1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𝑌</m:t>
                        </m:r>
                      </m:num>
                      <m:den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s-AR" sz="1200" i="1">
                                <a:latin typeface="Cambria Math"/>
                                <a:ea typeface="Cambria Math"/>
                              </a:rPr>
                              <m:t>𝑑𝑡</m:t>
                            </m:r>
                          </m:e>
                          <m:sup>
                            <m:r>
                              <a:rPr lang="es-AR" sz="1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AR" sz="12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s-AR" sz="1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num>
                      <m:den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r>
                      <a:rPr lang="es-AR" sz="1200" b="0" i="1" smtClean="0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1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𝑑𝑦</m:t>
                        </m:r>
                      </m:num>
                      <m:den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𝑑𝑡</m:t>
                        </m:r>
                      </m:den>
                    </m:f>
                    <m:r>
                      <a:rPr lang="es-AR" sz="12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s-AR" sz="1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num>
                      <m:den>
                        <m:r>
                          <a:rPr lang="es-AR" sz="12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r>
                      <a:rPr lang="es-AR" sz="1200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sz="1200" b="0" i="1" smtClean="0">
                        <a:latin typeface="Cambria Math"/>
                        <a:ea typeface="Cambria Math"/>
                      </a:rPr>
                      <m:t>𝑌</m:t>
                    </m:r>
                    <m:r>
                      <a:rPr lang="es-AR" sz="12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s-ES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0407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3919" indent="-173919">
                  <a:buFontTx/>
                  <a:buChar char="-"/>
                </a:pPr>
                <a:r>
                  <a:rPr lang="es-ES" dirty="0"/>
                  <a:t>(1) Para hallar de la ecuación diferencial partiremos de la 2° </a:t>
                </a:r>
                <a:r>
                  <a:rPr lang="en-GB" dirty="0"/>
                  <a:t>ley de Newton: F = </a:t>
                </a:r>
                <a:r>
                  <a:rPr lang="en-GB" dirty="0" err="1"/>
                  <a:t>m•a</a:t>
                </a:r>
                <a:endParaRPr lang="en-GB" dirty="0"/>
              </a:p>
              <a:p>
                <a:pPr marL="173919" marR="0" indent="-173919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dirty="0"/>
                  <a:t>(2) Si </a:t>
                </a:r>
                <a:r>
                  <a:rPr lang="en-GB" dirty="0" err="1"/>
                  <a:t>remplazamos</a:t>
                </a:r>
                <a:r>
                  <a:rPr lang="en-GB" dirty="0"/>
                  <a:t> el </a:t>
                </a:r>
                <a:r>
                  <a:rPr lang="en-GB" dirty="0" err="1"/>
                  <a:t>valor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mtClean="0">
                        <a:latin typeface="Cambria Math"/>
                        <a:ea typeface="Cambria Math"/>
                      </a:rPr>
                      <m:t>a</m:t>
                    </m:r>
                    <m:r>
                      <a:rPr lang="es-AR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dirty="0"/>
                  <a:t>  </a:t>
                </a:r>
                <a:r>
                  <a:rPr lang="en-GB" dirty="0" err="1"/>
                  <a:t>tendremos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s-AR" sz="1200" i="0" smtClean="0">
                        <a:latin typeface="Cambria Math"/>
                        <a:ea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K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s-AR" sz="1200" i="0">
                        <a:latin typeface="Cambria Math"/>
                        <a:ea typeface="Cambria Math"/>
                      </a:rPr>
                      <m:t>m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s-AR" sz="1200" b="0" i="0" smtClean="0">
                            <a:latin typeface="Cambria Math"/>
                            <a:ea typeface="Cambria Math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 sz="1200" i="0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1200" dirty="0"/>
                  <a:t> </a:t>
                </a:r>
                <a:r>
                  <a:rPr lang="es-ES" sz="1200" baseline="0" dirty="0"/>
                  <a:t> . Si ahora </a:t>
                </a:r>
                <a:r>
                  <a:rPr lang="en-GB" dirty="0" err="1"/>
                  <a:t>ordenamos</a:t>
                </a:r>
                <a:r>
                  <a:rPr lang="en-GB" dirty="0"/>
                  <a:t> la </a:t>
                </a:r>
                <a:r>
                  <a:rPr lang="en-GB" dirty="0" err="1"/>
                  <a:t>ecuación</a:t>
                </a:r>
                <a:r>
                  <a:rPr lang="en-GB" dirty="0"/>
                  <a:t> </a:t>
                </a:r>
                <a:r>
                  <a:rPr lang="en-GB" dirty="0" err="1"/>
                  <a:t>tendremos</a:t>
                </a:r>
                <a:r>
                  <a:rPr lang="en-GB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1200" i="0">
                        <a:latin typeface="Cambria Math"/>
                        <a:ea typeface="Cambria Math"/>
                      </a:rPr>
                      <m:t>m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s-AR" sz="1200" i="0">
                            <a:latin typeface="Cambria Math"/>
                            <a:ea typeface="Cambria Math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 sz="1200" i="0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AR" sz="1200" b="0" i="0" smtClean="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K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1200" b="0" i="0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GB" dirty="0"/>
              </a:p>
              <a:p>
                <a:pPr marL="173919" marR="0" indent="-173919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dirty="0"/>
                  <a:t>(3) </a:t>
                </a:r>
                <a:r>
                  <a:rPr lang="en-GB" dirty="0" err="1"/>
                  <a:t>Sancando</a:t>
                </a:r>
                <a:r>
                  <a:rPr lang="en-GB" baseline="0" dirty="0"/>
                  <a:t> </a:t>
                </a:r>
                <a:r>
                  <a:rPr lang="en-GB" baseline="0" dirty="0" err="1"/>
                  <a:t>comun</a:t>
                </a:r>
                <a:r>
                  <a:rPr lang="en-GB" baseline="0" dirty="0"/>
                  <a:t> </a:t>
                </a:r>
                <a:r>
                  <a:rPr lang="en-GB" baseline="0" dirty="0" err="1"/>
                  <a:t>denominador</a:t>
                </a:r>
                <a:r>
                  <a:rPr lang="en-GB" baseline="0" dirty="0"/>
                  <a:t> “m”</a:t>
                </a:r>
              </a:p>
              <a:p>
                <a:pPr marL="173919" marR="0" indent="-173919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GB" baseline="0" dirty="0"/>
                  <a:t>(4) </a:t>
                </a:r>
                <a:r>
                  <a:rPr lang="en-GB" baseline="0" dirty="0" err="1"/>
                  <a:t>las</a:t>
                </a:r>
                <a:r>
                  <a:rPr lang="en-GB" baseline="0" dirty="0"/>
                  <a:t> </a:t>
                </a:r>
                <a:r>
                  <a:rPr lang="en-GB" baseline="0" dirty="0" err="1"/>
                  <a:t>unidades</a:t>
                </a:r>
                <a:r>
                  <a:rPr lang="en-GB" baseline="0" dirty="0"/>
                  <a:t> 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i="1">
                            <a:latin typeface="Cambria Math"/>
                            <a:ea typeface="Cambria Math"/>
                          </a:rPr>
                          <m:t>𝑘</m:t>
                        </m:r>
                      </m:num>
                      <m:den>
                        <m:r>
                          <a:rPr lang="es-AR" i="1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GB" dirty="0"/>
                  <a:t> seran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s-A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b="0" i="1" smtClean="0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s-A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A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A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A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AR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s-AR" b="0" i="1" smtClean="0">
                                    <a:latin typeface="Cambria Math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s-A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     ya </a:t>
                </a:r>
                <a:r>
                  <a:rPr lang="en-GB" dirty="0" err="1"/>
                  <a:t>que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𝐾</m:t>
                    </m:r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𝐹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𝑋</m:t>
                        </m:r>
                      </m:den>
                    </m:f>
                    <m:r>
                      <a:rPr lang="es-A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b="0" i="1" smtClean="0">
                            <a:latin typeface="Cambria Math"/>
                          </a:rPr>
                          <m:t>𝐾𝑔</m:t>
                        </m:r>
                        <m:r>
                          <a:rPr lang="es-AR" b="0" i="1" smtClean="0">
                            <a:latin typeface="Cambria Math"/>
                          </a:rPr>
                          <m:t>∗</m:t>
                        </m:r>
                        <m:r>
                          <a:rPr lang="es-AR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s-AR" b="0" i="1" smtClean="0">
                            <a:latin typeface="Cambria Math"/>
                          </a:rPr>
                          <m:t>𝑚</m:t>
                        </m:r>
                        <m:r>
                          <a:rPr lang="es-AR" b="0" i="1" smtClean="0">
                            <a:latin typeface="Cambria Math"/>
                          </a:rPr>
                          <m:t>∗</m:t>
                        </m:r>
                        <m:sSup>
                          <m:sSupPr>
                            <m:ctrlPr>
                              <a:rPr lang="es-A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b="0" i="1" smtClean="0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s-A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dirty="0"/>
                  <a:t>      y 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/>
                      </a:rPr>
                      <m:t>𝑚</m:t>
                    </m:r>
                    <m:r>
                      <a:rPr lang="es-AR" b="0" i="1" smtClean="0">
                        <a:latin typeface="Cambria Math"/>
                      </a:rPr>
                      <m:t>=</m:t>
                    </m:r>
                    <m:r>
                      <a:rPr lang="es-AR" b="0" i="1" smtClean="0">
                        <a:latin typeface="Cambria Math"/>
                      </a:rPr>
                      <m:t>𝐾𝑔</m:t>
                    </m:r>
                  </m:oMath>
                </a14:m>
                <a:endParaRPr lang="en-GB" dirty="0"/>
              </a:p>
              <a:p>
                <a:pPr marL="173919" indent="-173919">
                  <a:buFontTx/>
                  <a:buChar char="-"/>
                </a:pPr>
                <a:endParaRPr lang="en-GB" dirty="0"/>
              </a:p>
              <a:p>
                <a:pPr marL="173919" indent="-173919">
                  <a:buFontTx/>
                  <a:buChar char="-"/>
                </a:pPr>
                <a:endParaRPr lang="en-GB" dirty="0"/>
              </a:p>
              <a:p>
                <a:endParaRPr lang="es-ES" dirty="0"/>
              </a:p>
              <a:p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AR" dirty="0"/>
                  <a:t> El valor de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r>
                  <a:rPr lang="es-ES" i="0" dirty="0"/>
                  <a:t> es función del tiempo por lo tanto su valor será: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/>
                        <a:ea typeface="Cambria Math"/>
                      </a:rPr>
                      <m:t>∅=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/>
                            <a:ea typeface="Cambria Math"/>
                          </a:rPr>
                          <m:t>∅</m:t>
                        </m:r>
                      </m:e>
                      <m:sub>
                        <m:r>
                          <a:rPr lang="es-AR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s-AR" i="1">
                        <a:latin typeface="Cambria Math"/>
                        <a:ea typeface="Cambria Math"/>
                      </a:rPr>
                      <m:t>+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i="0" dirty="0"/>
                  <a:t>Si tomo las ecuaciones (1) y (2) para t=0 y V=0 tendremos:</a:t>
                </a:r>
                <a:endParaRPr lang="es-AR" b="0" i="0" dirty="0">
                  <a:latin typeface="Cambria Math"/>
                  <a:ea typeface="Cambria Math"/>
                </a:endParaRPr>
              </a:p>
              <a:p>
                <a:pPr marL="171450" marR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s-AR" b="0" i="0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AR" b="0" i="0" smtClean="0">
                            <a:latin typeface="Cambria Math"/>
                            <a:ea typeface="Cambria Math"/>
                          </a:rPr>
                          <m:t>X</m:t>
                        </m:r>
                      </m:e>
                      <m:sub>
                        <m:r>
                          <a:rPr lang="es-AR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s-AR" i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s-AR" b="0" i="0" smtClean="0">
                        <a:latin typeface="Cambria Math"/>
                        <a:ea typeface="Cambria Math"/>
                      </a:rPr>
                      <m:t>A</m:t>
                    </m:r>
                    <m:r>
                      <a:rPr lang="es-AR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i="0">
                        <a:latin typeface="Cambria Math"/>
                        <a:ea typeface="Cambria Math"/>
                      </a:rPr>
                      <m:t>sen</m:t>
                    </m:r>
                    <m:r>
                      <a:rPr lang="es-AR" i="0">
                        <a:latin typeface="Cambria Math"/>
                        <a:ea typeface="Cambria Math"/>
                      </a:rPr>
                      <m:t> (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>
                            <a:latin typeface="Cambria Math"/>
                            <a:ea typeface="Cambria Math"/>
                          </a:rPr>
                          <m:t>∅</m:t>
                        </m:r>
                      </m:e>
                      <m:sub>
                        <m:r>
                          <a:rPr lang="es-AR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s-AR" i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s-ES" dirty="0"/>
                  <a:t>  </a:t>
                </a:r>
              </a:p>
              <a:p>
                <a:pPr marL="171450" marR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/>
                            <a:ea typeface="Cambria Math"/>
                          </a:rPr>
                          <m:t>𝑉</m:t>
                        </m:r>
                      </m:e>
                      <m:sub>
                        <m:r>
                          <a:rPr lang="es-AR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s-AR" i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ω</m:t>
                    </m:r>
                    <m:r>
                      <a:rPr lang="es-AR" b="0" i="0" smtClean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b="0" i="0" smtClean="0">
                        <a:latin typeface="Cambria Math"/>
                        <a:ea typeface="Cambria Math"/>
                      </a:rPr>
                      <m:t>A</m:t>
                    </m:r>
                    <m:r>
                      <a:rPr lang="es-AR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b="0" i="0" smtClean="0">
                        <a:latin typeface="Cambria Math"/>
                        <a:ea typeface="Cambria Math"/>
                      </a:rPr>
                      <m:t>cos</m:t>
                    </m:r>
                    <m:r>
                      <a:rPr lang="es-AR" i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s-AR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∅</m:t>
                            </m:r>
                          </m:e>
                          <m:sub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s-AR" b="0" i="0" smtClean="0">
                        <a:latin typeface="Cambria Math"/>
                        <a:ea typeface="Cambria Math"/>
                      </a:rPr>
                      <m:t>    </m:t>
                    </m:r>
                    <m:r>
                      <a:rPr lang="es-ES" i="1" dirty="0" smtClean="0">
                        <a:latin typeface="Cambria Math"/>
                        <a:ea typeface="Cambria Math"/>
                      </a:rPr>
                      <m:t>→</m:t>
                    </m:r>
                    <m:f>
                      <m:f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A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  <m:r>
                      <a:rPr lang="es-AR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s-AR" b="0" i="0" smtClean="0">
                        <a:latin typeface="Cambria Math"/>
                        <a:ea typeface="Cambria Math"/>
                      </a:rPr>
                      <m:t>A</m:t>
                    </m:r>
                    <m:r>
                      <a:rPr lang="es-AR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b="0" i="0" smtClean="0">
                        <a:latin typeface="Cambria Math"/>
                        <a:ea typeface="Cambria Math"/>
                      </a:rPr>
                      <m:t>cos</m:t>
                    </m:r>
                    <m:r>
                      <a:rPr lang="es-AR" i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s-AR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∅</m:t>
                            </m:r>
                          </m:e>
                          <m:sub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dirty="0"/>
                  <a:t>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/>
                  <a:t>Si elevo al cuadrados las ecuaciones y las sumo tendremos: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s-AR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AR" b="0" i="0" smtClean="0">
                                  <a:latin typeface="Cambria Math"/>
                                  <a:ea typeface="Cambria Math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AR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den>
                          </m:f>
                          <m:r>
                            <a:rPr lang="es-AR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/>
                              <a:ea typeface="Cambria Math"/>
                            </a:rPr>
                            <m:t>A</m:t>
                          </m:r>
                        </m:e>
                        <m:sup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AR" i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AR" i="0" smtClean="0">
                              <a:latin typeface="Cambria Math"/>
                              <a:ea typeface="Cambria Math"/>
                            </a:rPr>
                            <m:t>sen</m:t>
                          </m:r>
                        </m:e>
                        <m:sup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AR" i="0"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/>
                              <a:ea typeface="Cambria Math"/>
                            </a:rPr>
                            <m:t>A</m:t>
                          </m:r>
                        </m:e>
                        <m:sup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AR" i="0">
                          <a:latin typeface="Cambria Math"/>
                          <a:ea typeface="Cambria Math"/>
                        </a:rPr>
                        <m:t>∗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/>
                              <a:ea typeface="Cambria Math"/>
                            </a:rPr>
                            <m:t>cos</m:t>
                          </m:r>
                        </m:e>
                        <m:sup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s-AR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/>
                              <a:ea typeface="Cambria Math"/>
                            </a:rPr>
                            <m:t>A</m:t>
                          </m:r>
                        </m:e>
                        <m:sup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</a:rPr>
                        <m:t>𝐴</m:t>
                      </m:r>
                      <m:r>
                        <a:rPr lang="es-AR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AR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AR" b="0" i="0" smtClean="0">
                                      <a:latin typeface="Cambria Math"/>
                                      <a:ea typeface="Cambria Math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s-AR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A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b="0" i="1" smtClean="0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AR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b="0" i="1" smtClean="0">
                                          <a:latin typeface="Cambria Math"/>
                                          <a:ea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s-AR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/>
                                      <a:ea typeface="Cambria Math"/>
                                    </a:rPr>
                                    <m:t>ω</m:t>
                                  </m:r>
                                  <m:r>
                                    <a:rPr lang="es-AR" b="0" i="0" smtClean="0">
                                      <a:latin typeface="Cambria Math"/>
                                      <a:ea typeface="Cambria Math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AR" b="0" i="0" smtClean="0">
                                      <a:latin typeface="Cambria Math"/>
                                      <a:ea typeface="Cambria Math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s-AR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A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/>
                  <a:t>(1) Para hallar de la ecuación diferencial partiremos de la 2° </a:t>
                </a:r>
                <a:r>
                  <a:rPr lang="en-GB" dirty="0"/>
                  <a:t>ley de Newton: F = </a:t>
                </a:r>
                <a:r>
                  <a:rPr lang="en-GB" dirty="0" err="1"/>
                  <a:t>m•a</a:t>
                </a:r>
                <a:endParaRPr lang="en-GB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/>
                  <a:t>(2) Si </a:t>
                </a:r>
                <a:r>
                  <a:rPr lang="en-GB" dirty="0" err="1"/>
                  <a:t>remplazamos</a:t>
                </a:r>
                <a:r>
                  <a:rPr lang="en-GB" dirty="0"/>
                  <a:t> el </a:t>
                </a:r>
                <a:r>
                  <a:rPr lang="en-GB" dirty="0" err="1"/>
                  <a:t>valor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mtClean="0">
                        <a:latin typeface="Cambria Math"/>
                        <a:ea typeface="Cambria Math"/>
                      </a:rPr>
                      <m:t>a</m:t>
                    </m:r>
                    <m:r>
                      <a:rPr lang="es-AR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dirty="0"/>
                  <a:t>  </a:t>
                </a:r>
                <a:r>
                  <a:rPr lang="en-GB" dirty="0" err="1"/>
                  <a:t>tendremos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s-AR" sz="1200" i="0" smtClean="0">
                        <a:latin typeface="Cambria Math"/>
                        <a:ea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K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s-AR" sz="1200" i="0">
                        <a:latin typeface="Cambria Math"/>
                        <a:ea typeface="Cambria Math"/>
                      </a:rPr>
                      <m:t>m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s-AR" sz="1200" b="0" i="0" smtClean="0">
                            <a:latin typeface="Cambria Math"/>
                            <a:ea typeface="Cambria Math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 sz="1200" i="0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1200" dirty="0"/>
                  <a:t> </a:t>
                </a:r>
                <a:r>
                  <a:rPr lang="es-ES" sz="1200" baseline="0" dirty="0"/>
                  <a:t> . Si ahora </a:t>
                </a:r>
                <a:r>
                  <a:rPr lang="en-GB" dirty="0" err="1"/>
                  <a:t>ordenamos</a:t>
                </a:r>
                <a:r>
                  <a:rPr lang="en-GB" dirty="0"/>
                  <a:t> la </a:t>
                </a:r>
                <a:r>
                  <a:rPr lang="en-GB" dirty="0" err="1"/>
                  <a:t>ecuación</a:t>
                </a:r>
                <a:r>
                  <a:rPr lang="en-GB" dirty="0"/>
                  <a:t> </a:t>
                </a:r>
                <a:r>
                  <a:rPr lang="en-GB" dirty="0" err="1"/>
                  <a:t>tendremos</a:t>
                </a:r>
                <a:r>
                  <a:rPr lang="en-GB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1200" i="0">
                        <a:latin typeface="Cambria Math"/>
                        <a:ea typeface="Cambria Math"/>
                      </a:rPr>
                      <m:t>m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s-AR" sz="1200" i="0">
                            <a:latin typeface="Cambria Math"/>
                            <a:ea typeface="Cambria Math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 sz="1200" i="0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AR" sz="1200" b="0" i="0" smtClean="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K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1200" b="0" i="0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GB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/>
                  <a:t>(3) </a:t>
                </a:r>
                <a:r>
                  <a:rPr lang="en-GB" dirty="0" err="1"/>
                  <a:t>Sancando</a:t>
                </a:r>
                <a:r>
                  <a:rPr lang="en-GB" baseline="0" dirty="0"/>
                  <a:t> </a:t>
                </a:r>
                <a:r>
                  <a:rPr lang="en-GB" baseline="0" dirty="0" err="1"/>
                  <a:t>comun</a:t>
                </a:r>
                <a:r>
                  <a:rPr lang="en-GB" baseline="0" dirty="0"/>
                  <a:t> </a:t>
                </a:r>
                <a:r>
                  <a:rPr lang="en-GB" baseline="0" dirty="0" err="1"/>
                  <a:t>denominador</a:t>
                </a:r>
                <a:r>
                  <a:rPr lang="en-GB" baseline="0" dirty="0"/>
                  <a:t> “m”</a:t>
                </a:r>
              </a:p>
              <a:p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960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/>
                  <a:t>(1) Para hallar de la ecuación diferencial partiremos de la 2° </a:t>
                </a:r>
                <a:r>
                  <a:rPr lang="en-GB" dirty="0"/>
                  <a:t>ley de Newton: F = </a:t>
                </a:r>
                <a:r>
                  <a:rPr lang="en-GB" dirty="0" err="1"/>
                  <a:t>m•a</a:t>
                </a:r>
                <a:endParaRPr lang="en-GB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/>
                  <a:t>(2) Si </a:t>
                </a:r>
                <a:r>
                  <a:rPr lang="en-GB" dirty="0" err="1"/>
                  <a:t>remplazamos</a:t>
                </a:r>
                <a:r>
                  <a:rPr lang="en-GB" dirty="0"/>
                  <a:t> el </a:t>
                </a:r>
                <a:r>
                  <a:rPr lang="en-GB" dirty="0" err="1"/>
                  <a:t>valor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mtClean="0">
                        <a:latin typeface="Cambria Math"/>
                        <a:ea typeface="Cambria Math"/>
                      </a:rPr>
                      <m:t>a</m:t>
                    </m:r>
                    <m:r>
                      <a:rPr lang="es-AR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dirty="0"/>
                  <a:t>  </a:t>
                </a:r>
                <a:r>
                  <a:rPr lang="en-GB" dirty="0" err="1"/>
                  <a:t>tendremos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s-AR" sz="1200" i="0" smtClean="0">
                        <a:latin typeface="Cambria Math"/>
                        <a:ea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K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s-AR" sz="1200" i="0">
                        <a:latin typeface="Cambria Math"/>
                        <a:ea typeface="Cambria Math"/>
                      </a:rPr>
                      <m:t>m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s-AR" sz="1200" b="0" i="0" smtClean="0">
                            <a:latin typeface="Cambria Math"/>
                            <a:ea typeface="Cambria Math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 sz="1200" i="0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1200" dirty="0"/>
                  <a:t> </a:t>
                </a:r>
                <a:r>
                  <a:rPr lang="es-ES" sz="1200" baseline="0" dirty="0"/>
                  <a:t> . Si ahora </a:t>
                </a:r>
                <a:r>
                  <a:rPr lang="en-GB" dirty="0" err="1"/>
                  <a:t>ordenamos</a:t>
                </a:r>
                <a:r>
                  <a:rPr lang="en-GB" dirty="0"/>
                  <a:t> la </a:t>
                </a:r>
                <a:r>
                  <a:rPr lang="en-GB" dirty="0" err="1"/>
                  <a:t>ecuación</a:t>
                </a:r>
                <a:r>
                  <a:rPr lang="en-GB" dirty="0"/>
                  <a:t> </a:t>
                </a:r>
                <a:r>
                  <a:rPr lang="en-GB" dirty="0" err="1"/>
                  <a:t>tendremos</a:t>
                </a:r>
                <a:r>
                  <a:rPr lang="en-GB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1200" i="0">
                        <a:latin typeface="Cambria Math"/>
                        <a:ea typeface="Cambria Math"/>
                      </a:rPr>
                      <m:t>m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f>
                      <m:fPr>
                        <m:ctrlPr>
                          <a:rPr lang="es-AR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s-AR" sz="1200" i="0">
                            <a:latin typeface="Cambria Math"/>
                            <a:ea typeface="Cambria Math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 sz="1200" i="0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sz="1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sz="1200" i="0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 sz="1200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AR" sz="1200" b="0" i="0" smtClean="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K</m:t>
                    </m:r>
                    <m:r>
                      <a:rPr lang="es-AR" sz="1200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sz="1200" b="0" i="0" smtClean="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1200" b="0" i="0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GB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/>
                  <a:t>(3) </a:t>
                </a:r>
                <a:r>
                  <a:rPr lang="en-GB" dirty="0" err="1"/>
                  <a:t>Sancando</a:t>
                </a:r>
                <a:r>
                  <a:rPr lang="en-GB" baseline="0" dirty="0"/>
                  <a:t> </a:t>
                </a:r>
                <a:r>
                  <a:rPr lang="en-GB" baseline="0" dirty="0" err="1"/>
                  <a:t>comun</a:t>
                </a:r>
                <a:r>
                  <a:rPr lang="en-GB" baseline="0" dirty="0"/>
                  <a:t> </a:t>
                </a:r>
                <a:r>
                  <a:rPr lang="en-GB" baseline="0" dirty="0" err="1"/>
                  <a:t>denominador</a:t>
                </a:r>
                <a:r>
                  <a:rPr lang="en-GB" baseline="0" dirty="0"/>
                  <a:t> “m”</a:t>
                </a:r>
              </a:p>
              <a:p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88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s-ES" i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dirty="0" smtClean="0"/>
                  <a:t>Para</a:t>
                </a:r>
                <a:r>
                  <a:rPr lang="es-ES" baseline="0" dirty="0" smtClean="0"/>
                  <a:t> el cálculo de otras ecuaciones haremos: </a:t>
                </a:r>
              </a:p>
              <a:p>
                <a:r>
                  <a:rPr lang="es-ES" baseline="0" dirty="0" smtClean="0"/>
                  <a:t> - Calcular el área debajo de la recta del segundo gráfico 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x=X−X_o=(V_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+V_1)/2∗(t_1−t_0 )   →X=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o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+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(V_o+V_1)/2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∗t</a:t>
                </a:r>
                <a:endParaRPr lang="es-ES" i="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dirty="0" smtClean="0"/>
                  <a:t> - Elevamos al cuadrado la ecuación de velocidad  </a:t>
                </a:r>
                <a:r>
                  <a:rPr lang="es-AR" sz="1200" b="0" i="0" smtClean="0">
                    <a:latin typeface="Cambria Math"/>
                  </a:rPr>
                  <a:t>V^2</a:t>
                </a:r>
                <a:r>
                  <a:rPr lang="es-AR" sz="1200" i="0">
                    <a:latin typeface="Cambria Math"/>
                  </a:rPr>
                  <a:t>=</a:t>
                </a:r>
                <a:r>
                  <a:rPr lang="es-AR" sz="120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(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o+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)〗^2=〖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V</a:t>
                </a:r>
                <a:r>
                  <a:rPr lang="es-AR" sz="1200" b="0" i="0" smtClean="0">
                    <a:latin typeface="Cambria Math"/>
                  </a:rPr>
                  <a:t>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</a:t>
                </a:r>
                <a:r>
                  <a:rPr lang="es-AR" sz="1200" i="0">
                    <a:latin typeface="Cambria Math"/>
                  </a:rPr>
                  <a:t>∗t</a:t>
                </a:r>
                <a:r>
                  <a:rPr lang="es-AR" sz="1200" b="0" i="0" smtClean="0">
                    <a:latin typeface="Cambria Math"/>
                  </a:rPr>
                  <a:t>+a^2∗t^2</a:t>
                </a:r>
                <a:r>
                  <a:rPr lang="es-ES" i="0" dirty="0" smtClean="0"/>
                  <a:t>=</a:t>
                </a:r>
                <a:r>
                  <a:rPr lang="es-AR" sz="1200" b="0" i="0" smtClean="0">
                    <a:latin typeface="Cambria Math"/>
                  </a:rPr>
                  <a:t>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</a:t>
                </a:r>
                <a:r>
                  <a:rPr lang="es-AR" sz="1200" b="0" i="0" smtClean="0">
                    <a:latin typeface="Cambria Math"/>
                  </a:rPr>
                  <a:t>a∗(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o∗t</a:t>
                </a:r>
                <a:r>
                  <a:rPr lang="es-AR" sz="1200" b="0" i="0" smtClean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1/2</a:t>
                </a:r>
                <a:r>
                  <a:rPr lang="es-AR" sz="1200" b="0" i="0" smtClean="0">
                    <a:latin typeface="Cambria Math"/>
                  </a:rPr>
                  <a:t>∗</a:t>
                </a:r>
                <a:r>
                  <a:rPr lang="es-AR" sz="1200" b="0" i="0" smtClean="0">
                    <a:latin typeface="Cambria Math"/>
                  </a:rPr>
                  <a:t>a∗</a:t>
                </a:r>
                <a:r>
                  <a:rPr lang="es-AR" sz="1200" b="0" i="0" smtClean="0">
                    <a:latin typeface="Cambria Math"/>
                  </a:rPr>
                  <a:t>t^2</a:t>
                </a:r>
                <a:r>
                  <a:rPr lang="es-AR" sz="1200" b="0" i="0" smtClean="0">
                    <a:latin typeface="Cambria Math"/>
                  </a:rPr>
                  <a:t> )=〖</a:t>
                </a:r>
                <a:r>
                  <a:rPr lang="es-AR" sz="1200" b="0" i="0" smtClean="0">
                    <a:latin typeface="Cambria Math"/>
                  </a:rPr>
                  <a:t>V_</a:t>
                </a:r>
                <a:r>
                  <a:rPr lang="es-AR" sz="1200" i="0">
                    <a:latin typeface="Cambria Math"/>
                  </a:rPr>
                  <a:t>o</a:t>
                </a:r>
                <a:r>
                  <a:rPr lang="es-AR" sz="1200" b="0" i="0" smtClean="0">
                    <a:latin typeface="Cambria Math"/>
                  </a:rPr>
                  <a:t>〗^</a:t>
                </a:r>
                <a:r>
                  <a:rPr lang="es-AR" sz="1200" b="0" i="0" smtClean="0">
                    <a:latin typeface="Cambria Math"/>
                  </a:rPr>
                  <a:t>2</a:t>
                </a:r>
                <a:r>
                  <a:rPr lang="es-AR" sz="1200" i="0">
                    <a:latin typeface="Cambria Math"/>
                  </a:rPr>
                  <a:t>+</a:t>
                </a:r>
                <a:r>
                  <a:rPr lang="es-AR" sz="1200" b="0" i="0" smtClean="0">
                    <a:latin typeface="Cambria Math"/>
                  </a:rPr>
                  <a:t>2∗a∗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∆</a:t>
                </a:r>
                <a:r>
                  <a:rPr lang="es-ES" i="0" baseline="0" smtClean="0">
                    <a:latin typeface="Cambria Math"/>
                    <a:ea typeface="Cambria Math"/>
                  </a:rPr>
                  <a:t>_</a:t>
                </a:r>
                <a:r>
                  <a:rPr lang="es-AR" b="0" i="0" baseline="0" smtClean="0">
                    <a:latin typeface="Cambria Math"/>
                    <a:ea typeface="Cambria Math"/>
                  </a:rPr>
                  <a:t>x</a:t>
                </a:r>
                <a:endParaRPr lang="es-ES" i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C298-D119-4C20-9DDE-7B5925B38854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412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subtitle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7FB64-017A-48F4-95C5-1AB244DFCFD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00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3"/>
            <a:r>
              <a:rPr lang="es-ES" dirty="0" err="1"/>
              <a:t>Fourth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4"/>
            <a:r>
              <a:rPr lang="es-ES" dirty="0" err="1"/>
              <a:t>Fifth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7FB64-017A-48F4-95C5-1AB244DFCFD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935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7FB64-017A-48F4-95C5-1AB244DFCFD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532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96187"/>
            <a:ext cx="7467600" cy="1036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3"/>
            <a:r>
              <a:rPr lang="es-ES" dirty="0" err="1"/>
              <a:t>Fourth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4"/>
            <a:r>
              <a:rPr lang="es-ES" dirty="0" err="1"/>
              <a:t>Fifth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7FB64-017A-48F4-95C5-1AB244DFCFD4}" type="slidenum">
              <a:rPr lang="es-ES" smtClean="0"/>
              <a:t>‹#›</a:t>
            </a:fld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96187"/>
            <a:ext cx="987425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0" y="1429010"/>
            <a:ext cx="9144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7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err="1"/>
              <a:t>Click</a:t>
            </a:r>
            <a:r>
              <a:rPr lang="es-ES" dirty="0"/>
              <a:t> to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3"/>
            <a:r>
              <a:rPr lang="es-ES" dirty="0" err="1"/>
              <a:t>Fourth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4"/>
            <a:r>
              <a:rPr lang="es-ES" dirty="0" err="1"/>
              <a:t>Fifth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40516-2E46-4262-9D59-56DF36F234E5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731924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371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1.png"/><Relationship Id="rId5" Type="http://schemas.openxmlformats.org/officeDocument/2006/relationships/image" Target="../media/image390.png"/><Relationship Id="rId10" Type="http://schemas.openxmlformats.org/officeDocument/2006/relationships/image" Target="../media/image40.png"/><Relationship Id="rId4" Type="http://schemas.openxmlformats.org/officeDocument/2006/relationships/image" Target="../media/image381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La importancia del movimiento que comenzamos a estudiar está en que él mismo ocurre espontáneamente en la naturaleza y de una manera muy difundida. </a:t>
            </a:r>
          </a:p>
          <a:p>
            <a:r>
              <a:rPr lang="es-ES" sz="2000" dirty="0"/>
              <a:t>Así por ejemplo lo encontramos en el movimiento de los puntos de una cuerda de violín en vibración, en un péndulo en oscilación y en los átomos dentro de una molécula o cuando tenemos una masa vinculada en el extremo de un resorte.</a:t>
            </a:r>
          </a:p>
        </p:txBody>
      </p:sp>
    </p:spTree>
    <p:extLst>
      <p:ext uri="{BB962C8B-B14F-4D97-AF65-F5344CB8AC3E}">
        <p14:creationId xmlns:p14="http://schemas.microsoft.com/office/powerpoint/2010/main" val="4182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El péndulo físico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/>
                  <a:t>Recibe el nombre de péndulo físico, cualquier cuerpo rígido soportado de tal forma que pueda oscilar en un plano vertical en</a:t>
                </a:r>
                <a:br>
                  <a:rPr lang="es-ES" sz="2000" dirty="0"/>
                </a:br>
                <a:r>
                  <a:rPr lang="es-ES" sz="2000" dirty="0"/>
                  <a:t>torno de algún eje que pase por uno de sus puntos.</a:t>
                </a:r>
              </a:p>
              <a:p>
                <a:pPr marL="0" indent="0">
                  <a:buNone/>
                </a:pPr>
                <a:endParaRPr lang="es-AR" sz="2000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AR" sz="2000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s-AR" sz="2000" b="0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s-AR" sz="2000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s-E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3"/>
                <a:stretch>
                  <a:fillRect l="-667" t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4149306" y="5718701"/>
            <a:ext cx="35052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1837865" y="5729749"/>
            <a:ext cx="20574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91C16B-96BD-4D51-8155-2D6F7C71DA4E}"/>
                  </a:ext>
                </a:extLst>
              </p:cNvPr>
              <p:cNvSpPr/>
              <p:nvPr/>
            </p:nvSpPr>
            <p:spPr>
              <a:xfrm>
                <a:off x="1940831" y="5761704"/>
                <a:ext cx="1851468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91C16B-96BD-4D51-8155-2D6F7C71D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831" y="5761704"/>
                <a:ext cx="1851468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2ADCA1-F103-4235-BBA8-B15E7FCF9C91}"/>
                  </a:ext>
                </a:extLst>
              </p:cNvPr>
              <p:cNvSpPr/>
              <p:nvPr/>
            </p:nvSpPr>
            <p:spPr>
              <a:xfrm>
                <a:off x="4183839" y="5718701"/>
                <a:ext cx="325595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=2∗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2ADCA1-F103-4235-BBA8-B15E7FCF9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839" y="5718701"/>
                <a:ext cx="3255955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22DE521-F71D-4B2F-883A-8CCC30260E75}"/>
              </a:ext>
            </a:extLst>
          </p:cNvPr>
          <p:cNvGrpSpPr/>
          <p:nvPr/>
        </p:nvGrpSpPr>
        <p:grpSpPr>
          <a:xfrm>
            <a:off x="6519402" y="1981200"/>
            <a:ext cx="2234073" cy="2600325"/>
            <a:chOff x="6519402" y="1981200"/>
            <a:chExt cx="2234073" cy="26003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1981200"/>
              <a:ext cx="2124075" cy="260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5B6E45-8938-41AA-B575-D9DD45F06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6600" y="3298825"/>
              <a:ext cx="533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8E5E7F9-7053-48D1-B425-D64F917C8DF9}"/>
                    </a:ext>
                  </a:extLst>
                </p:cNvPr>
                <p:cNvSpPr/>
                <p:nvPr/>
              </p:nvSpPr>
              <p:spPr>
                <a:xfrm>
                  <a:off x="6519402" y="3313670"/>
                  <a:ext cx="1079142" cy="36933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d</m:t>
                        </m:r>
                        <m:r>
                          <a:rPr lang="es-E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Sen</m:t>
                        </m:r>
                        <m:r>
                          <a:rPr lang="es-E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8E5E7F9-7053-48D1-B425-D64F917C8D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9402" y="3313670"/>
                  <a:ext cx="107914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6 Rectángulo">
                <a:extLst>
                  <a:ext uri="{FF2B5EF4-FFF2-40B4-BE49-F238E27FC236}">
                    <a16:creationId xmlns:a16="http://schemas.microsoft.com/office/drawing/2014/main" id="{3139F4B4-2B74-4CE5-BF0F-8B16DCDAB33C}"/>
                  </a:ext>
                </a:extLst>
              </p:cNvPr>
              <p:cNvSpPr/>
              <p:nvPr/>
            </p:nvSpPr>
            <p:spPr>
              <a:xfrm>
                <a:off x="3247101" y="2990468"/>
                <a:ext cx="4597400" cy="524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mtClean="0">
                        <a:latin typeface="Cambria Math"/>
                        <a:ea typeface="Cambria Math"/>
                      </a:rPr>
                      <m:t>m</m:t>
                    </m:r>
                    <m:r>
                      <a:rPr lang="es-AR" smtClean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/>
                      </a:rPr>
                      <m:t>g</m:t>
                    </m:r>
                    <m:r>
                      <a:rPr lang="es-ES" b="0" i="0" smtClean="0">
                        <a:latin typeface="Cambria Math" panose="02040503050406030204" pitchFamily="18" charset="0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/>
                      </a:rPr>
                      <m:t>d</m:t>
                    </m:r>
                    <m:r>
                      <a:rPr lang="es-ES" b="0" i="0" smtClean="0">
                        <a:latin typeface="Cambria Math" panose="02040503050406030204" pitchFamily="18" charset="0"/>
                        <a:ea typeface="Cambria Math"/>
                      </a:rPr>
                      <m:t>∗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/>
                          </a:rPr>
                          <m:t>sin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func>
                    <m:r>
                      <a:rPr lang="es-AR">
                        <a:latin typeface="Cambria Math"/>
                        <a:ea typeface="Cambria Math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/>
                      </a:rPr>
                      <m:t>𝐼</m:t>
                    </m:r>
                    <m:r>
                      <a:rPr lang="es-AR">
                        <a:latin typeface="Cambria Math"/>
                        <a:ea typeface="Cambria Math"/>
                      </a:rPr>
                      <m:t>∗</m:t>
                    </m:r>
                  </m:oMath>
                </a14:m>
                <a:r>
                  <a:rPr lang="es-A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dirty="0"/>
                  <a:t> </a:t>
                </a:r>
              </a:p>
            </p:txBody>
          </p:sp>
        </mc:Choice>
        <mc:Fallback>
          <p:sp>
            <p:nvSpPr>
              <p:cNvPr id="13" name="6 Rectángulo">
                <a:extLst>
                  <a:ext uri="{FF2B5EF4-FFF2-40B4-BE49-F238E27FC236}">
                    <a16:creationId xmlns:a16="http://schemas.microsoft.com/office/drawing/2014/main" id="{3139F4B4-2B74-4CE5-BF0F-8B16DCDAB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101" y="2990468"/>
                <a:ext cx="4597400" cy="5241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36184C-1403-4697-8955-79CD448AAC75}"/>
                  </a:ext>
                </a:extLst>
              </p:cNvPr>
              <p:cNvSpPr/>
              <p:nvPr/>
            </p:nvSpPr>
            <p:spPr>
              <a:xfrm>
                <a:off x="879883" y="3008121"/>
                <a:ext cx="1266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/>
                          </a:rPr>
                          <m:t>𝐹</m:t>
                        </m:r>
                      </m:sub>
                    </m:sSub>
                    <m:r>
                      <a:rPr lang="es-AR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/>
                      </a:rPr>
                      <m:t>I</m:t>
                    </m:r>
                    <m:r>
                      <a:rPr lang="es-ES" b="0" i="0" smtClean="0">
                        <a:latin typeface="Cambria Math" panose="02040503050406030204" pitchFamily="18" charset="0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s-ES" dirty="0"/>
                  <a:t> </a:t>
                </a:r>
                <a:endParaRPr lang="es-A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36184C-1403-4697-8955-79CD448AA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83" y="3008121"/>
                <a:ext cx="12668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2407C1-BBD3-4968-A82F-614CF56822E7}"/>
                  </a:ext>
                </a:extLst>
              </p:cNvPr>
              <p:cNvSpPr/>
              <p:nvPr/>
            </p:nvSpPr>
            <p:spPr>
              <a:xfrm>
                <a:off x="798121" y="4109610"/>
                <a:ext cx="2153987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m</m:t>
                          </m:r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/>
                            </a:rPr>
                            <m:t>g</m:t>
                          </m:r>
                          <m:r>
                            <a:rPr lang="es-ES">
                              <a:latin typeface="Cambria Math" panose="02040503050406030204" pitchFamily="18" charset="0"/>
                              <a:ea typeface="Cambria Math"/>
                            </a:rPr>
                            <m:t>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I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/>
                        </a:rPr>
                        <m:t>∗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d</m:t>
                          </m:r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2407C1-BBD3-4968-A82F-614CF5682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21" y="4109610"/>
                <a:ext cx="2153987" cy="648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BC5211-C04A-47DB-9A21-BF7899EBA2E0}"/>
                  </a:ext>
                </a:extLst>
              </p:cNvPr>
              <p:cNvSpPr/>
              <p:nvPr/>
            </p:nvSpPr>
            <p:spPr>
              <a:xfrm>
                <a:off x="3247101" y="4096834"/>
                <a:ext cx="2557944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m</m:t>
                          </m:r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/>
                            </a:rPr>
                            <m:t>g</m:t>
                          </m:r>
                          <m:r>
                            <a:rPr lang="es-ES">
                              <a:latin typeface="Cambria Math" panose="02040503050406030204" pitchFamily="18" charset="0"/>
                              <a:ea typeface="Cambria Math"/>
                            </a:rPr>
                            <m:t>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I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/>
                        </a:rPr>
                        <m:t>∗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∅+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d</m:t>
                          </m:r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BC5211-C04A-47DB-9A21-BF7899EBA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101" y="4096834"/>
                <a:ext cx="2557944" cy="6481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93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El péndulo de torsión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ES" sz="2000" dirty="0"/>
                  <a:t>La figura muestra un disco suspendido mediante un alambre que lo toma por su centro de masa. Estando el disco en equilibrio, </a:t>
                </a:r>
                <a:br>
                  <a:rPr lang="es-ES" sz="2000" dirty="0"/>
                </a:br>
                <a:r>
                  <a:rPr lang="es-ES" sz="2000" dirty="0"/>
                  <a:t>marcamos sobre él el radio OP. Si ahora giramos el disco </a:t>
                </a:r>
                <a:br>
                  <a:rPr lang="es-ES" sz="2000" dirty="0"/>
                </a:br>
                <a:r>
                  <a:rPr lang="es-ES" sz="2000" dirty="0"/>
                  <a:t>en un ángulo </a:t>
                </a:r>
                <a14:m>
                  <m:oMath xmlns:m="http://schemas.openxmlformats.org/officeDocument/2006/math">
                    <m:r>
                      <a:rPr lang="es-AR" sz="2000" i="1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r>
                  <a:rPr lang="es-ES" sz="2000" dirty="0"/>
                  <a:t>, el alambre se </a:t>
                </a:r>
                <a:r>
                  <a:rPr lang="es-ES" sz="2000" dirty="0" err="1"/>
                  <a:t>torsionará</a:t>
                </a:r>
                <a:r>
                  <a:rPr lang="es-ES" sz="2000" dirty="0"/>
                  <a:t> y ejercerá un </a:t>
                </a:r>
                <a:br>
                  <a:rPr lang="es-ES" sz="2000" dirty="0"/>
                </a:br>
                <a:r>
                  <a:rPr lang="es-ES" sz="2000" dirty="0"/>
                  <a:t>Momento sobre el disco que tenderá a volverlo a la </a:t>
                </a:r>
                <a:br>
                  <a:rPr lang="es-ES" sz="2000" dirty="0"/>
                </a:br>
                <a:r>
                  <a:rPr lang="es-ES" sz="2000" dirty="0"/>
                  <a:t>posición inicial; éste es el momento o torca restauradora. </a:t>
                </a:r>
                <a:br>
                  <a:rPr lang="es-ES" sz="2000" dirty="0"/>
                </a:br>
                <a:r>
                  <a:rPr lang="es-ES" sz="2000" dirty="0"/>
                  <a:t>Para </a:t>
                </a:r>
                <a14:m>
                  <m:oMath xmlns:m="http://schemas.openxmlformats.org/officeDocument/2006/math">
                    <m:r>
                      <a:rPr lang="es-AR" sz="2000" i="1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r>
                  <a:rPr lang="es-ES" sz="2000" dirty="0"/>
                  <a:t> pequeños, se cumple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  <m:sub>
                        <m:r>
                          <a:rPr lang="es-AR" sz="20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ES" sz="2000" dirty="0"/>
                  <a:t> es proporcional a </a:t>
                </a:r>
                <a14:m>
                  <m:oMath xmlns:m="http://schemas.openxmlformats.org/officeDocument/2006/math">
                    <m:r>
                      <a:rPr lang="es-AR" sz="2000" i="1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r>
                  <a:rPr lang="es-ES" sz="2000" dirty="0"/>
                  <a:t>,</a:t>
                </a:r>
                <a:br>
                  <a:rPr lang="es-ES" sz="2000" dirty="0"/>
                </a:br>
                <a:r>
                  <a:rPr lang="es-ES" sz="2000" dirty="0"/>
                  <a:t>o sea que se cumple la ley de Hooke: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  <m:r>
                      <a:rPr lang="es-AR" sz="2000" b="0" i="1" smtClean="0">
                        <a:latin typeface="Cambria Math"/>
                        <a:ea typeface="Cambria Math"/>
                      </a:rPr>
                      <m:t>=−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𝐾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∗∅</m:t>
                    </m:r>
                  </m:oMath>
                </a14:m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2∗</m:t>
                          </m:r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s-AR" sz="20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s-AR" sz="2000" i="1">
                          <a:latin typeface="Cambria Math"/>
                          <a:ea typeface="Cambria Math"/>
                        </a:rPr>
                        <m:t>=2∗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sz="2000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AR" sz="20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3"/>
                <a:stretch>
                  <a:fillRect l="-593" t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157413"/>
            <a:ext cx="16478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857500" y="5486400"/>
            <a:ext cx="35052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581400" y="4213225"/>
            <a:ext cx="20574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99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Resortes agrupados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22860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AR" sz="2000" dirty="0"/>
                  <a:t>1er CASO: Resortes en serie:</a:t>
                </a:r>
              </a:p>
              <a:p>
                <a:pPr marL="0" indent="0" algn="just">
                  <a:buNone/>
                </a:pPr>
                <a:r>
                  <a:rPr lang="es-AR" sz="2000" dirty="0">
                    <a:ea typeface="Cambria Math"/>
                  </a:rPr>
                  <a:t>El alargamiento total de los resortes 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200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20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s-AR" sz="2000" dirty="0">
                  <a:ea typeface="Cambria Math"/>
                </a:endParaRPr>
              </a:p>
              <a:p>
                <a:pPr marL="0" indent="0" algn="just">
                  <a:buNone/>
                </a:pPr>
                <a:r>
                  <a:rPr lang="es-AR" sz="2000" dirty="0"/>
                  <a:t>La Fuerzas elásticas son todas iguales  </a:t>
                </a:r>
                <a14:m>
                  <m:oMath xmlns:m="http://schemas.openxmlformats.org/officeDocument/2006/math">
                    <m:r>
                      <a:rPr lang="es-AR" sz="2000" i="1" smtClean="0">
                        <a:latin typeface="Cambria Math"/>
                        <a:ea typeface="Cambria Math"/>
                      </a:rPr>
                      <m:t>𝐹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𝑒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b="0" i="1" smtClean="0">
                            <a:latin typeface="Cambria Math"/>
                            <a:ea typeface="Cambria Math"/>
                          </a:rPr>
                          <m:t>𝐹𝑒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2000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b="0" i="1" smtClean="0">
                            <a:latin typeface="Cambria Math"/>
                            <a:ea typeface="Cambria Math"/>
                          </a:rPr>
                          <m:t>𝐹𝑒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s-AR" sz="2000" dirty="0"/>
              </a:p>
              <a:p>
                <a:pPr marL="0" indent="0" algn="just">
                  <a:buNone/>
                </a:pPr>
                <a:endParaRPr lang="es-AR" sz="2000" dirty="0"/>
              </a:p>
              <a:p>
                <a:pPr marL="0" indent="0" algn="just">
                  <a:buNone/>
                </a:pPr>
                <a:endParaRPr lang="es-AR" sz="2000" dirty="0"/>
              </a:p>
              <a:p>
                <a:pPr algn="just"/>
                <a:endParaRPr lang="es-AR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2286000"/>
              </a:xfrm>
              <a:blipFill>
                <a:blip r:embed="rId3"/>
                <a:stretch>
                  <a:fillRect l="-741" t="-1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565787"/>
            <a:ext cx="2133600" cy="80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E8D787-1F1A-4B7F-9A3D-FBE64C8E09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r="53332" b="5172"/>
          <a:stretch/>
        </p:blipFill>
        <p:spPr>
          <a:xfrm rot="5400000">
            <a:off x="2374790" y="1651604"/>
            <a:ext cx="3632417" cy="6705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CC8273-E7C2-469E-A62F-F33239DBC0CB}"/>
                  </a:ext>
                </a:extLst>
              </p:cNvPr>
              <p:cNvSpPr/>
              <p:nvPr/>
            </p:nvSpPr>
            <p:spPr>
              <a:xfrm>
                <a:off x="7094155" y="2463498"/>
                <a:ext cx="1661289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CC8273-E7C2-469E-A62F-F33239DBC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155" y="2463498"/>
                <a:ext cx="1661289" cy="689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105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Resortes agrupados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dirty="0"/>
                  <a:t>2° CASO: Resortes en paralelo</a:t>
                </a:r>
              </a:p>
              <a:p>
                <a:pPr marL="0" indent="0">
                  <a:buNone/>
                </a:pPr>
                <a:r>
                  <a:rPr lang="es-ES" sz="2000" dirty="0"/>
                  <a:t> - Aquí todos los resortes se estiran igual, y el alargamiento </a:t>
                </a:r>
                <a:br>
                  <a:rPr lang="es-ES" sz="2000" dirty="0"/>
                </a:br>
                <a:r>
                  <a:rPr lang="es-ES" sz="2000" dirty="0"/>
                  <a:t>del conjunto es igual al de un resorte cualquiera: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2000">
                        <a:latin typeface="Cambria Math"/>
                        <a:ea typeface="Cambria Math"/>
                      </a:rPr>
                      <m:t>X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20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s-ES" sz="2000" dirty="0"/>
              </a:p>
              <a:p>
                <a:pPr marL="0" indent="0">
                  <a:buNone/>
                </a:pPr>
                <a:r>
                  <a:rPr lang="es-ES" sz="2000" dirty="0"/>
                  <a:t> - En cambio la fuerza elástica total es igual a la suma de las </a:t>
                </a:r>
                <a:br>
                  <a:rPr lang="es-ES" sz="2000" dirty="0"/>
                </a:br>
                <a:r>
                  <a:rPr lang="es-ES" sz="2000" dirty="0"/>
                  <a:t>fuerzas elásticas en cada resorte: </a:t>
                </a:r>
                <a14:m>
                  <m:oMath xmlns:m="http://schemas.openxmlformats.org/officeDocument/2006/math">
                    <m:r>
                      <a:rPr lang="es-AR" sz="2000" i="1">
                        <a:latin typeface="Cambria Math"/>
                        <a:ea typeface="Cambria Math"/>
                      </a:rPr>
                      <m:t>𝐹𝑒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𝐹𝑒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s-AR" sz="20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𝐹𝑒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s-AR" sz="2000" dirty="0">
                  <a:ea typeface="Cambria Math"/>
                </a:endParaRPr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3"/>
                <a:stretch>
                  <a:fillRect l="-741" t="-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600200"/>
            <a:ext cx="1385889" cy="128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37044-8232-4E60-A862-C9091FC4E0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1" r="25556" b="5555"/>
          <a:stretch/>
        </p:blipFill>
        <p:spPr>
          <a:xfrm rot="5400000">
            <a:off x="3177126" y="1166273"/>
            <a:ext cx="2942147" cy="777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E1C232-BC85-4511-9796-DFE912616FD0}"/>
                  </a:ext>
                </a:extLst>
              </p:cNvPr>
              <p:cNvSpPr/>
              <p:nvPr/>
            </p:nvSpPr>
            <p:spPr>
              <a:xfrm>
                <a:off x="7406099" y="3057560"/>
                <a:ext cx="1661289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  <m:sub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𝑒𝑞</m:t>
                          </m:r>
                        </m:sub>
                      </m:sSub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  <m:sub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s-AR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  <m:sub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E1C232-BC85-4511-9796-DFE912616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099" y="3057560"/>
                <a:ext cx="1661289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71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4600"/>
            <a:ext cx="4191000" cy="264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La energía en el 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dirty="0"/>
                  <a:t>Teniendo en cuenta que en el MAS sólo intervienen fuerzas conservativas (no hay fricción), la energía mecánica debe conservarse, teniendo que cumplirse que: </a:t>
                </a:r>
                <a:r>
                  <a:rPr lang="en-GB" sz="2000" dirty="0" err="1"/>
                  <a:t>Em</a:t>
                </a:r>
                <a:r>
                  <a:rPr lang="en-GB" sz="2000" dirty="0"/>
                  <a:t> = </a:t>
                </a:r>
                <a:r>
                  <a:rPr lang="en-GB" sz="2000" dirty="0" err="1"/>
                  <a:t>Epe</a:t>
                </a:r>
                <a:r>
                  <a:rPr lang="en-GB" sz="2000" dirty="0"/>
                  <a:t> + </a:t>
                </a:r>
                <a:r>
                  <a:rPr lang="en-GB" sz="2000" dirty="0" err="1"/>
                  <a:t>Ec</a:t>
                </a:r>
                <a:endParaRPr lang="en-GB" sz="2000" dirty="0"/>
              </a:p>
              <a:p>
                <a:pPr algn="just"/>
                <a:endParaRPr lang="en-GB" sz="2000" dirty="0"/>
              </a:p>
              <a:p>
                <a:pPr marL="0" indent="0" algn="ctr">
                  <a:buNone/>
                </a:pPr>
                <a:endParaRPr lang="es-ES" sz="2000" dirty="0"/>
              </a:p>
              <a:p>
                <a:pPr marL="0" indent="0" algn="ctr">
                  <a:buNone/>
                </a:pPr>
                <a:endParaRPr lang="es-ES" sz="2000" dirty="0"/>
              </a:p>
              <a:p>
                <a:pPr marL="0" indent="0" algn="ctr">
                  <a:buNone/>
                </a:pPr>
                <a:endParaRPr lang="es-ES" sz="2000" dirty="0"/>
              </a:p>
              <a:p>
                <a:pPr marL="0" indent="0" algn="ctr">
                  <a:buNone/>
                </a:pPr>
                <a:endParaRPr lang="es-ES" sz="2000" dirty="0"/>
              </a:p>
              <a:p>
                <a:pPr marL="0" indent="0" algn="ctr">
                  <a:buNone/>
                </a:pPr>
                <a:endParaRPr lang="es-ES" sz="2000" dirty="0"/>
              </a:p>
              <a:p>
                <a:pPr marL="0" indent="0" algn="ctr">
                  <a:buNone/>
                </a:pPr>
                <a:endParaRPr lang="es-ES" sz="2000" dirty="0"/>
              </a:p>
              <a:p>
                <a:r>
                  <a:rPr lang="es-ES" sz="2000" dirty="0">
                    <a:ea typeface="Cambria Math"/>
                  </a:rPr>
                  <a:t>La energía mecánica de una partícula en MAS es proporcional al cuadrado </a:t>
                </a:r>
                <a:br>
                  <a:rPr lang="es-ES" sz="2000" dirty="0">
                    <a:ea typeface="Cambria Math"/>
                  </a:rPr>
                </a:br>
                <a:r>
                  <a:rPr lang="es-ES" sz="2000" dirty="0">
                    <a:ea typeface="Cambria Math"/>
                  </a:rPr>
                  <a:t>de la amplitud. </a:t>
                </a:r>
                <a:r>
                  <a:rPr lang="es-AR" sz="2000" dirty="0">
                    <a:ea typeface="Cambria Math"/>
                  </a:rPr>
                  <a:t>      </a:t>
                </a:r>
              </a:p>
              <a:p>
                <a:pPr marL="0" indent="0" algn="ctr">
                  <a:buNone/>
                </a:pPr>
                <a:r>
                  <a:rPr lang="es-AR" sz="2000" dirty="0">
                    <a:ea typeface="Cambria Math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s-AR" sz="2000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𝑘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∗</m:t>
                    </m:r>
                    <m:sSup>
                      <m:sSup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s-AR" sz="20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p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4"/>
                <a:stretch>
                  <a:fillRect l="-593" t="-625" r="-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26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La energía en el MAS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69130-C31A-42CE-9E3C-10E057EB9B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44444" b="2963"/>
          <a:stretch/>
        </p:blipFill>
        <p:spPr>
          <a:xfrm rot="5400000">
            <a:off x="2949088" y="-663088"/>
            <a:ext cx="3581402" cy="902237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17FD8FAF-70D0-45F6-9EF1-D5C5412271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3981094"/>
                  </p:ext>
                </p:extLst>
              </p:nvPr>
            </p:nvGraphicFramePr>
            <p:xfrm>
              <a:off x="-4023852" y="3318466"/>
              <a:ext cx="2286000" cy="1714500"/>
            </p:xfrm>
            <a:graphic>
              <a:graphicData uri="http://schemas.microsoft.com/office/powerpoint/2016/slidezoom">
                <pslz:sldZm>
                  <pslz:sldZmObj sldId="285" cId="2680120289">
                    <pslz:zmPr id="{D5343133-BF9E-4148-8CE9-373271E87D2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7FD8FAF-70D0-45F6-9EF1-D5C5412271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023852" y="331846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56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Oscilaciones amortiguadas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2000" dirty="0"/>
                  <a:t>Hasta ahora hemos estudiado el caso del oscilador armónico simple, en el cual no intervienen las fuerzas de rozamiento. La fricción proviene a menudo de la resistencia del aire o de las fuerzas internas (fricción entre moléculas dentro del resorte).</a:t>
                </a:r>
              </a:p>
              <a:p>
                <a:pPr algn="just"/>
                <a:r>
                  <a:rPr lang="es-ES" sz="2000" dirty="0"/>
                  <a:t>Se ha encontrado que el módulo de la fuerza de rozamiento es proporcional a la velocidad del cuerpo, y su sentido es opuesto al de ésta. Si nombramos con FR a la fuerza de amortiguamiento, será: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s-AR" sz="20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sub>
                    </m:sSub>
                    <m:r>
                      <a:rPr lang="es-AR" sz="20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s-AR" sz="200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𝑉</m:t>
                    </m:r>
                  </m:oMath>
                </a14:m>
                <a:endParaRPr lang="es-ES" sz="2000" dirty="0"/>
              </a:p>
              <a:p>
                <a:pPr algn="just"/>
                <a:r>
                  <a:rPr lang="es-ES" sz="2000" dirty="0"/>
                  <a:t>Ecuación diferencial del oscilador amortiguado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sz="2000" b="0" i="1" smtClean="0">
                              <a:latin typeface="Cambria Math"/>
                              <a:ea typeface="Cambria Math"/>
                            </a:rPr>
                            <m:t>𝑌</m:t>
                          </m:r>
                        </m:num>
                        <m:den>
                          <m:sSup>
                            <m:sSup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s-A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s-AR" sz="20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r>
                        <a:rPr lang="es-AR" sz="2000" b="0" i="1" smtClean="0">
                          <a:latin typeface="Cambria Math"/>
                          <a:ea typeface="Cambria Math"/>
                        </a:rPr>
                        <m:t>∗</m:t>
                      </m:r>
                      <m:f>
                        <m:fPr>
                          <m:ctrlPr>
                            <a:rPr lang="es-A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sz="2000" b="0" i="1" smtClean="0">
                              <a:latin typeface="Cambria Math"/>
                              <a:ea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s-AR" sz="20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den>
                      </m:f>
                      <m:r>
                        <a:rPr lang="es-A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s-A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sz="20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num>
                        <m:den>
                          <m:r>
                            <a:rPr lang="es-AR" sz="20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r>
                        <a:rPr lang="es-AR" sz="2000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sz="2000" b="0" i="1" smtClean="0">
                          <a:latin typeface="Cambria Math"/>
                          <a:ea typeface="Cambria Math"/>
                        </a:rPr>
                        <m:t>𝑌</m:t>
                      </m:r>
                      <m:r>
                        <a:rPr lang="es-AR" sz="20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3"/>
                <a:stretch>
                  <a:fillRect l="-593" t="-625" r="-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12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El péndulo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Un péndulo simple es un cuerpo idealizado, consistente en una masa puntual, unida al extremo de una cuerda sin masa e inextensible.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92026" y="5884470"/>
            <a:ext cx="35052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C97DE-5E86-4EB7-AAEA-522A970021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4074" r="42632" b="5555"/>
          <a:stretch/>
        </p:blipFill>
        <p:spPr>
          <a:xfrm rot="5400000">
            <a:off x="2820019" y="-288433"/>
            <a:ext cx="3651902" cy="8691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323591-D455-47D1-932C-E65E76C3968F}"/>
                  </a:ext>
                </a:extLst>
              </p:cNvPr>
              <p:cNvSpPr/>
              <p:nvPr/>
            </p:nvSpPr>
            <p:spPr>
              <a:xfrm>
                <a:off x="4800600" y="5915346"/>
                <a:ext cx="248805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=2∗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323591-D455-47D1-932C-E65E76C39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5915346"/>
                <a:ext cx="2488052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5FA397-A3DD-43C6-B05D-FD6396B101CF}"/>
                  </a:ext>
                </a:extLst>
              </p:cNvPr>
              <p:cNvSpPr/>
              <p:nvPr/>
            </p:nvSpPr>
            <p:spPr>
              <a:xfrm>
                <a:off x="2369826" y="6022722"/>
                <a:ext cx="1013483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smtClean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g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5FA397-A3DD-43C6-B05D-FD6396B10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26" y="6022722"/>
                <a:ext cx="1013483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66E64B1D-B59F-41F3-AE6B-E42FDEFF680B}"/>
              </a:ext>
            </a:extLst>
          </p:cNvPr>
          <p:cNvSpPr/>
          <p:nvPr/>
        </p:nvSpPr>
        <p:spPr>
          <a:xfrm>
            <a:off x="1980339" y="5893528"/>
            <a:ext cx="20574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11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Movimientos Oscilatorios o Periódicos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AR" sz="2000" dirty="0"/>
                  <a:t>Se caracterizan por tener una posición de equilibrio estable y al alejarse de esta y se lo suelta, entra en acción una fuerza o momento para volverlo al equilibrio.</a:t>
                </a:r>
              </a:p>
              <a:p>
                <a:pPr lvl="1"/>
                <a:r>
                  <a:rPr lang="es-ES" sz="1600" dirty="0"/>
                  <a:t>Es un movimiento Oscilatorio, por lo tanto una partícula “m” que se mueve según este movimiento es periódico  respecto a un punto o posición de equilibrio estable.</a:t>
                </a:r>
              </a:p>
              <a:p>
                <a:pPr lvl="1"/>
                <a:endParaRPr lang="es-ES" sz="1600" dirty="0"/>
              </a:p>
              <a:p>
                <a:pPr lvl="1"/>
                <a:r>
                  <a:rPr lang="es-ES" sz="1600" dirty="0"/>
                  <a:t>Es periódico y por lo tanto se repite en su forma a intervalos de tiempo regulares.</a:t>
                </a:r>
              </a:p>
              <a:p>
                <a:pPr lvl="1"/>
                <a:endParaRPr lang="es-ES" sz="1600" dirty="0"/>
              </a:p>
              <a:p>
                <a:pPr lvl="1"/>
                <a:r>
                  <a:rPr lang="es-ES" sz="1600" dirty="0"/>
                  <a:t>Es armónico por lo tanto las ecuaciones horarias obedecen a funciones trigonométricas seno y coseno.</a:t>
                </a:r>
              </a:p>
              <a:p>
                <a:pPr lvl="1"/>
                <a:endParaRPr lang="es-ES" sz="1600" dirty="0"/>
              </a:p>
              <a:p>
                <a:pPr lvl="1"/>
                <a:r>
                  <a:rPr lang="es-ES" sz="1600" dirty="0"/>
                  <a:t>La ley de fuerzas que experimenta una partícula bajo este movimiento es igual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1600">
                        <a:latin typeface="Cambria Math"/>
                        <a:ea typeface="Cambria Math"/>
                      </a:rPr>
                      <m:t>F</m:t>
                    </m:r>
                    <m:r>
                      <a:rPr lang="es-AR" sz="1600">
                        <a:latin typeface="Cambria Math"/>
                        <a:ea typeface="Cambria Math"/>
                      </a:rPr>
                      <m:t>=</m:t>
                    </m:r>
                    <m:r>
                      <a:rPr lang="es-AR" sz="1600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es-AR" sz="1600" i="1">
                        <a:latin typeface="Cambria Math"/>
                        <a:ea typeface="Cambria Math"/>
                      </a:rPr>
                      <m:t>𝑘</m:t>
                    </m:r>
                    <m:r>
                      <a:rPr lang="es-AR" sz="1600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sz="1600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s-AR" sz="16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s-ES" sz="1600" dirty="0"/>
                  <a:t>. </a:t>
                </a:r>
                <a:endParaRPr lang="es-E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809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9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La ecuación diferencial del 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ES" sz="1800" dirty="0"/>
                  <a:t>El tipo mas sencillo de oscilación se da cuando la fuerza de restitución F es directamente proporcional al desplazamiento respecto del equilibrio. Partiendo de la ecuación característica de este movimiento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1800" b="0" i="0" smtClean="0">
                        <a:latin typeface="Cambria Math"/>
                        <a:ea typeface="Cambria Math"/>
                      </a:rPr>
                      <m:t>F</m:t>
                    </m:r>
                    <m:r>
                      <a:rPr lang="es-AR" sz="1800" b="0" i="0" smtClean="0">
                        <a:latin typeface="Cambria Math"/>
                        <a:ea typeface="Cambria Math"/>
                      </a:rPr>
                      <m:t>=−</m:t>
                    </m:r>
                    <m:r>
                      <m:rPr>
                        <m:sty m:val="p"/>
                      </m:rPr>
                      <a:rPr lang="es-AR" sz="1800" b="0" i="0" smtClean="0">
                        <a:latin typeface="Cambria Math"/>
                        <a:ea typeface="Cambria Math"/>
                      </a:rPr>
                      <m:t>K</m:t>
                    </m:r>
                    <m:r>
                      <a:rPr lang="es-AR" sz="1800" i="0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AR" sz="1800" b="0" i="0" smtClean="0">
                        <a:latin typeface="Cambria Math"/>
                        <a:ea typeface="Cambria Math"/>
                      </a:rPr>
                      <m:t>X</m:t>
                    </m:r>
                  </m:oMath>
                </a14:m>
                <a:r>
                  <a:rPr lang="es-ES" sz="1800" dirty="0"/>
                  <a:t>. </a:t>
                </a:r>
              </a:p>
              <a:p>
                <a:pPr algn="just"/>
                <a:endParaRPr lang="es-ES" sz="1800" dirty="0"/>
              </a:p>
              <a:p>
                <a:pPr algn="just"/>
                <a:endParaRPr lang="es-ES" sz="1800" dirty="0"/>
              </a:p>
              <a:p>
                <a:pPr algn="just"/>
                <a:endParaRPr lang="es-ES" sz="1800" dirty="0"/>
              </a:p>
              <a:p>
                <a:pPr algn="just"/>
                <a:endParaRPr lang="es-ES" sz="1800" dirty="0"/>
              </a:p>
              <a:p>
                <a:pPr algn="just"/>
                <a:endParaRPr lang="es-ES" sz="1800" dirty="0"/>
              </a:p>
              <a:p>
                <a:pPr algn="just"/>
                <a:endParaRPr lang="es-ES" sz="1800" dirty="0"/>
              </a:p>
              <a:p>
                <a:pPr algn="just"/>
                <a:endParaRPr lang="es-ES" sz="1800" dirty="0"/>
              </a:p>
              <a:p>
                <a:pPr algn="just"/>
                <a:endParaRPr lang="es-ES" sz="1800" dirty="0"/>
              </a:p>
              <a:p>
                <a:pPr algn="just"/>
                <a:r>
                  <a:rPr lang="es-ES" sz="1800" dirty="0"/>
                  <a:t>La ecuación diferencial de un MAS será:</a:t>
                </a:r>
              </a:p>
              <a:p>
                <a:pPr marL="0" indent="0" algn="just">
                  <a:buNone/>
                </a:pPr>
                <a:endParaRPr lang="es-ES" sz="1800" dirty="0"/>
              </a:p>
              <a:p>
                <a:pPr marL="0" indent="0" algn="just">
                  <a:buNone/>
                </a:pPr>
                <a:endParaRPr lang="es-E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3"/>
                <a:stretch>
                  <a:fillRect l="-444" t="-750" r="-59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016646" y="5562600"/>
            <a:ext cx="4990636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14 Grupo"/>
          <p:cNvGrpSpPr/>
          <p:nvPr/>
        </p:nvGrpSpPr>
        <p:grpSpPr>
          <a:xfrm>
            <a:off x="911595" y="2269842"/>
            <a:ext cx="7239000" cy="971509"/>
            <a:chOff x="895582" y="1888842"/>
            <a:chExt cx="7239000" cy="971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7 Rectángulo"/>
                <p:cNvSpPr/>
                <p:nvPr/>
              </p:nvSpPr>
              <p:spPr>
                <a:xfrm>
                  <a:off x="895582" y="2212160"/>
                  <a:ext cx="7239000" cy="6481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AR" smtClean="0">
                            <a:latin typeface="Cambria Math"/>
                            <a:ea typeface="Cambria Math"/>
                          </a:rPr>
                          <m:t>m</m:t>
                        </m:r>
                        <m:r>
                          <a:rPr lang="es-AR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AR" smtClean="0">
                            <a:latin typeface="Cambria Math"/>
                            <a:ea typeface="Cambria Math"/>
                          </a:rPr>
                          <m:t>a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k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                              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donde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a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x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AR">
                            <a:latin typeface="Cambria Math"/>
                            <a:ea typeface="Cambria Math"/>
                          </a:rPr>
                          <m:t>=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X</m:t>
                            </m:r>
                          </m:e>
                        </m:acc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8" name="7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82" y="2212160"/>
                  <a:ext cx="7239000" cy="648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8 Rectángulo"/>
            <p:cNvSpPr/>
            <p:nvPr/>
          </p:nvSpPr>
          <p:spPr>
            <a:xfrm>
              <a:off x="6308587" y="1888842"/>
              <a:ext cx="34336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(1)</a:t>
              </a:r>
              <a:endParaRPr lang="es-AR" sz="1100" dirty="0"/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2797464" y="3372175"/>
            <a:ext cx="2819098" cy="648191"/>
            <a:chOff x="2819400" y="2834722"/>
            <a:chExt cx="2819098" cy="64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9 Rectángulo"/>
                <p:cNvSpPr/>
                <p:nvPr/>
              </p:nvSpPr>
              <p:spPr>
                <a:xfrm>
                  <a:off x="3429303" y="2834722"/>
                  <a:ext cx="2209195" cy="648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m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∗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X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AR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K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9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303" y="2834722"/>
                  <a:ext cx="2209195" cy="64819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10 Rectángulo"/>
            <p:cNvSpPr/>
            <p:nvPr/>
          </p:nvSpPr>
          <p:spPr>
            <a:xfrm>
              <a:off x="2819400" y="2834722"/>
              <a:ext cx="34336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(2)</a:t>
              </a:r>
              <a:endParaRPr lang="es-AR" sz="1100" dirty="0"/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1298713" y="4076209"/>
            <a:ext cx="6375400" cy="648191"/>
            <a:chOff x="1282700" y="3695209"/>
            <a:chExt cx="6375400" cy="64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11 Rectángulo"/>
                <p:cNvSpPr/>
                <p:nvPr/>
              </p:nvSpPr>
              <p:spPr>
                <a:xfrm>
                  <a:off x="1409700" y="3695209"/>
                  <a:ext cx="6248400" cy="6481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X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AR"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K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m</m:t>
                            </m:r>
                          </m:den>
                        </m:f>
                        <m:r>
                          <a:rPr lang="es-AR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=0                                           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Donde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num>
                          <m:den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den>
                        </m:f>
                        <m:r>
                          <a:rPr lang="es-AR" i="1">
                            <a:latin typeface="Cambria Math"/>
                            <a:ea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p>
                            <m:r>
                              <a:rPr lang="es-A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12" name="11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700" y="3695209"/>
                  <a:ext cx="6248400" cy="64819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12 Rectángulo"/>
            <p:cNvSpPr/>
            <p:nvPr/>
          </p:nvSpPr>
          <p:spPr>
            <a:xfrm>
              <a:off x="1282700" y="3695209"/>
              <a:ext cx="34336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(3)</a:t>
              </a:r>
              <a:endParaRPr lang="es-AR" sz="11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Rectángulo"/>
              <p:cNvSpPr/>
              <p:nvPr/>
            </p:nvSpPr>
            <p:spPr>
              <a:xfrm>
                <a:off x="1409700" y="5655310"/>
                <a:ext cx="6248400" cy="648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d</m:t>
                          </m:r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s-AR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>
                          <a:latin typeface="Cambria Math"/>
                          <a:ea typeface="Cambria Math"/>
                        </a:rPr>
                        <m:t>X</m:t>
                      </m:r>
                      <m:r>
                        <a:rPr lang="es-AR">
                          <a:latin typeface="Cambria Math"/>
                          <a:ea typeface="Cambria Math"/>
                        </a:rPr>
                        <m:t>=0                </m:t>
                      </m:r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o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            </m:t>
                      </m:r>
                      <m:acc>
                        <m:accPr>
                          <m:chr m:val="̈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X</m:t>
                          </m:r>
                        </m:e>
                      </m:acc>
                      <m:r>
                        <a:rPr lang="es-AR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s-AR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>
                          <a:latin typeface="Cambria Math"/>
                          <a:ea typeface="Cambria Math"/>
                        </a:rPr>
                        <m:t>X</m:t>
                      </m:r>
                      <m:r>
                        <a:rPr lang="es-AR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1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5655310"/>
                <a:ext cx="6248400" cy="648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486400" cy="3505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ES" sz="2000" dirty="0"/>
                  <a:t>Para expresar las el desplazamiento debemos recurrir a las ecuaciones horarias del MAS </a:t>
                </a:r>
                <a:br>
                  <a:rPr lang="es-ES" sz="2000" dirty="0"/>
                </a:br>
                <a:r>
                  <a:rPr lang="es-ES" sz="2000" dirty="0"/>
                  <a:t>podemos recurrir a la proyección </a:t>
                </a:r>
                <a:br>
                  <a:rPr lang="es-ES" sz="2000" dirty="0"/>
                </a:br>
                <a:r>
                  <a:rPr lang="es-ES" sz="2000" dirty="0"/>
                  <a:t>sobre un eje cualquiera, de un MCU . </a:t>
                </a:r>
                <a:br>
                  <a:rPr lang="es-ES" sz="2000" dirty="0"/>
                </a:br>
                <a:r>
                  <a:rPr lang="es-ES" sz="2000" dirty="0"/>
                  <a:t>Mientras el punto P recorre la circunferencia </a:t>
                </a:r>
                <a:br>
                  <a:rPr lang="es-ES" sz="2000" dirty="0"/>
                </a:br>
                <a:r>
                  <a:rPr lang="es-ES" sz="2000" dirty="0"/>
                  <a:t>con MRU, su proyección sobre el eje </a:t>
                </a:r>
                <a:br>
                  <a:rPr lang="es-ES" sz="2000" dirty="0"/>
                </a:br>
                <a:r>
                  <a:rPr lang="es-ES" sz="2000" dirty="0"/>
                  <a:t>y (punto Q) realiza un MAS. La relación </a:t>
                </a:r>
                <a:br>
                  <a:rPr lang="es-ES" sz="2000" dirty="0"/>
                </a:br>
                <a:r>
                  <a:rPr lang="es-ES" sz="2000" dirty="0"/>
                  <a:t>entre ambos es:  </a:t>
                </a:r>
                <a14:m>
                  <m:oMath xmlns:m="http://schemas.openxmlformats.org/officeDocument/2006/math">
                    <m:r>
                      <a:rPr lang="es-AR" sz="2000" b="0" i="1" smtClean="0">
                        <a:latin typeface="Cambria Math"/>
                      </a:rPr>
                      <m:t> </m:t>
                    </m:r>
                    <m:r>
                      <a:rPr lang="es-AR" sz="2000" b="0" i="1" smtClean="0">
                        <a:latin typeface="Cambria Math"/>
                      </a:rPr>
                      <m:t>𝑌</m:t>
                    </m:r>
                    <m:r>
                      <a:rPr lang="es-AR" sz="2000" b="0" i="1" smtClean="0">
                        <a:latin typeface="Cambria Math"/>
                      </a:rPr>
                      <m:t>=</m:t>
                    </m:r>
                    <m:r>
                      <a:rPr lang="es-AR" sz="2000" b="0" i="1" smtClean="0">
                        <a:latin typeface="Cambria Math"/>
                      </a:rPr>
                      <m:t>𝑅</m:t>
                    </m:r>
                    <m:r>
                      <a:rPr lang="es-AR" sz="2000" b="0" i="1" smtClean="0">
                        <a:latin typeface="Cambria Math"/>
                      </a:rPr>
                      <m:t>∗</m:t>
                    </m:r>
                    <m:r>
                      <a:rPr lang="es-AR" sz="2000" b="0" i="1" smtClean="0">
                        <a:latin typeface="Cambria Math"/>
                      </a:rPr>
                      <m:t>𝑠𝑒𝑛</m:t>
                    </m:r>
                    <m:r>
                      <a:rPr lang="es-AR" sz="2000" b="0" i="1" smtClean="0">
                        <a:latin typeface="Cambria Math"/>
                      </a:rPr>
                      <m:t> ∅</m:t>
                    </m:r>
                  </m:oMath>
                </a14:m>
                <a:endParaRPr lang="es-ES" sz="2000" dirty="0"/>
              </a:p>
              <a:p>
                <a:pPr algn="just"/>
                <a:r>
                  <a:rPr lang="es-ES" sz="2000" dirty="0"/>
                  <a:t>la ecuación horaria de la elongación del MAS:</a:t>
                </a:r>
              </a:p>
              <a:p>
                <a:pPr marL="0" indent="0" algn="just">
                  <a:buNone/>
                </a:pPr>
                <a:r>
                  <a:rPr lang="es-AR" sz="2000" b="0" dirty="0">
                    <a:ea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s-AR" sz="20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𝑠𝑒𝑛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 (</m:t>
                    </m:r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∅</m:t>
                        </m:r>
                      </m:e>
                      <m:sub>
                        <m:r>
                          <a:rPr lang="es-AR" sz="2000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s-AR" sz="20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sz="2000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s-AR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s-ES" sz="2000" dirty="0"/>
              </a:p>
              <a:p>
                <a:pPr algn="just"/>
                <a:r>
                  <a:rPr lang="es-ES" sz="2000" dirty="0"/>
                  <a:t>Las restantes ecuaciones serán:	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486400" cy="3505200"/>
              </a:xfrm>
              <a:blipFill>
                <a:blip r:embed="rId3"/>
                <a:stretch>
                  <a:fillRect l="-778" t="-173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1333500" y="4910577"/>
                <a:ext cx="35668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s-AR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func>
                        <m:func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s-ES" dirty="0"/>
                            <m:t> </m:t>
                          </m:r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4910577"/>
                <a:ext cx="3566810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Rectángulo"/>
              <p:cNvSpPr/>
              <p:nvPr/>
            </p:nvSpPr>
            <p:spPr>
              <a:xfrm>
                <a:off x="1333500" y="5678927"/>
                <a:ext cx="7048500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𝑑𝑉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=−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func>
                        <m:func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sen</m:t>
                          </m:r>
                        </m:fName>
                        <m:e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/>
                                      <a:ea typeface="Cambria Math"/>
                                    </a:rPr>
                                    <m:t>∅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s-ES" dirty="0"/>
                            <m:t> </m:t>
                          </m:r>
                        </m:e>
                      </m:func>
                      <m:r>
                        <a:rPr lang="es-AR" i="1" dirty="0">
                          <a:latin typeface="Cambria Math"/>
                        </a:rPr>
                        <m:t>  </m:t>
                      </m:r>
                      <m:r>
                        <a:rPr lang="es-AR" i="1" dirty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s-AR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 i="1" dirty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  <m:sub>
                          <m:r>
                            <a:rPr lang="es-AR" i="1" dirty="0">
                              <a:latin typeface="Cambria Math"/>
                              <a:ea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s-AR" i="1">
                          <a:latin typeface="Cambria Math"/>
                          <a:ea typeface="Cambria Math"/>
                        </a:rPr>
                        <m:t>=−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𝑅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5678927"/>
                <a:ext cx="7048500" cy="6182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Ecuaciones horarias del MAS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676400"/>
            <a:ext cx="317497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384300" y="4075174"/>
            <a:ext cx="2819400" cy="365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1384300" y="4927600"/>
            <a:ext cx="3473450" cy="61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1333500" y="5651500"/>
            <a:ext cx="3852000" cy="64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989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Ecuaciones horarias y gráficos</a:t>
            </a:r>
          </a:p>
        </p:txBody>
      </p:sp>
      <p:grpSp>
        <p:nvGrpSpPr>
          <p:cNvPr id="11" name="10 Grupo"/>
          <p:cNvGrpSpPr/>
          <p:nvPr/>
        </p:nvGrpSpPr>
        <p:grpSpPr>
          <a:xfrm>
            <a:off x="723900" y="1981200"/>
            <a:ext cx="927100" cy="919415"/>
            <a:chOff x="723900" y="4338385"/>
            <a:chExt cx="927100" cy="919415"/>
          </a:xfrm>
        </p:grpSpPr>
        <p:sp>
          <p:nvSpPr>
            <p:cNvPr id="6" name="5 Arco"/>
            <p:cNvSpPr/>
            <p:nvPr/>
          </p:nvSpPr>
          <p:spPr>
            <a:xfrm>
              <a:off x="736600" y="4338385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6 Arco"/>
            <p:cNvSpPr/>
            <p:nvPr/>
          </p:nvSpPr>
          <p:spPr>
            <a:xfrm rot="16200000">
              <a:off x="694658" y="4372642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1651000" y="1981200"/>
            <a:ext cx="927100" cy="914400"/>
            <a:chOff x="876300" y="3429000"/>
            <a:chExt cx="927100" cy="914400"/>
          </a:xfrm>
        </p:grpSpPr>
        <p:sp>
          <p:nvSpPr>
            <p:cNvPr id="8" name="7 Arco"/>
            <p:cNvSpPr/>
            <p:nvPr/>
          </p:nvSpPr>
          <p:spPr>
            <a:xfrm flipV="1">
              <a:off x="889000" y="3487485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8 Arco"/>
            <p:cNvSpPr/>
            <p:nvPr/>
          </p:nvSpPr>
          <p:spPr>
            <a:xfrm rot="5400000" flipV="1">
              <a:off x="847058" y="3458242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cxnSp>
        <p:nvCxnSpPr>
          <p:cNvPr id="13" name="12 Conector recto de flecha"/>
          <p:cNvCxnSpPr/>
          <p:nvPr/>
        </p:nvCxnSpPr>
        <p:spPr>
          <a:xfrm>
            <a:off x="457200" y="2438399"/>
            <a:ext cx="3657600" cy="50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flipV="1">
            <a:off x="723900" y="1810266"/>
            <a:ext cx="0" cy="100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15 Grupo"/>
          <p:cNvGrpSpPr/>
          <p:nvPr/>
        </p:nvGrpSpPr>
        <p:grpSpPr>
          <a:xfrm>
            <a:off x="2578100" y="1981200"/>
            <a:ext cx="927100" cy="919415"/>
            <a:chOff x="723900" y="4338385"/>
            <a:chExt cx="927100" cy="919415"/>
          </a:xfrm>
        </p:grpSpPr>
        <p:sp>
          <p:nvSpPr>
            <p:cNvPr id="17" name="16 Arco"/>
            <p:cNvSpPr/>
            <p:nvPr/>
          </p:nvSpPr>
          <p:spPr>
            <a:xfrm>
              <a:off x="736600" y="4338385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" name="17 Arco"/>
            <p:cNvSpPr/>
            <p:nvPr/>
          </p:nvSpPr>
          <p:spPr>
            <a:xfrm rot="16200000">
              <a:off x="694658" y="4372642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18 Rectángulo"/>
              <p:cNvSpPr/>
              <p:nvPr/>
            </p:nvSpPr>
            <p:spPr>
              <a:xfrm>
                <a:off x="548709" y="1600200"/>
                <a:ext cx="51809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x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m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19" name="18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9" y="1600200"/>
                <a:ext cx="518091" cy="246221"/>
              </a:xfrm>
              <a:prstGeom prst="rect">
                <a:avLst/>
              </a:prstGeom>
              <a:blipFill rotWithShape="1"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19 Rectángulo"/>
              <p:cNvSpPr/>
              <p:nvPr/>
            </p:nvSpPr>
            <p:spPr>
              <a:xfrm>
                <a:off x="3584009" y="2494176"/>
                <a:ext cx="44595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1000" smtClean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s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20" name="1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09" y="2494176"/>
                <a:ext cx="445956" cy="246221"/>
              </a:xfrm>
              <a:prstGeom prst="rect">
                <a:avLst/>
              </a:prstGeom>
              <a:blipFill rotWithShape="1"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20 Rectángulo"/>
              <p:cNvSpPr/>
              <p:nvPr/>
            </p:nvSpPr>
            <p:spPr>
              <a:xfrm>
                <a:off x="4828720" y="2253733"/>
                <a:ext cx="25859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x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A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i="0">
                          <a:latin typeface="Cambria Math"/>
                          <a:ea typeface="Cambria Math"/>
                        </a:rPr>
                        <m:t>sen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AR" i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i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∅</m:t>
                          </m:r>
                        </m:e>
                        <m:sub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s-AR" i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20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20" y="2253733"/>
                <a:ext cx="2585901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22 Arco"/>
          <p:cNvSpPr/>
          <p:nvPr/>
        </p:nvSpPr>
        <p:spPr>
          <a:xfrm>
            <a:off x="279400" y="3423985"/>
            <a:ext cx="914400" cy="855915"/>
          </a:xfrm>
          <a:prstGeom prst="arc">
            <a:avLst>
              <a:gd name="adj1" fmla="val 16200000"/>
              <a:gd name="adj2" fmla="val 176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5" name="24 Grupo"/>
          <p:cNvGrpSpPr/>
          <p:nvPr/>
        </p:nvGrpSpPr>
        <p:grpSpPr>
          <a:xfrm>
            <a:off x="1193800" y="3423985"/>
            <a:ext cx="927100" cy="914400"/>
            <a:chOff x="876300" y="3429000"/>
            <a:chExt cx="927100" cy="914400"/>
          </a:xfrm>
        </p:grpSpPr>
        <p:sp>
          <p:nvSpPr>
            <p:cNvPr id="26" name="25 Arco"/>
            <p:cNvSpPr/>
            <p:nvPr/>
          </p:nvSpPr>
          <p:spPr>
            <a:xfrm flipV="1">
              <a:off x="889000" y="3487485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7" name="26 Arco"/>
            <p:cNvSpPr/>
            <p:nvPr/>
          </p:nvSpPr>
          <p:spPr>
            <a:xfrm rot="5400000" flipV="1">
              <a:off x="847058" y="3458242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cxnSp>
        <p:nvCxnSpPr>
          <p:cNvPr id="28" name="27 Conector recto de flecha"/>
          <p:cNvCxnSpPr/>
          <p:nvPr/>
        </p:nvCxnSpPr>
        <p:spPr>
          <a:xfrm>
            <a:off x="457200" y="3881184"/>
            <a:ext cx="3657600" cy="50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 flipV="1">
            <a:off x="723900" y="3253051"/>
            <a:ext cx="0" cy="100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29 Grupo"/>
          <p:cNvGrpSpPr/>
          <p:nvPr/>
        </p:nvGrpSpPr>
        <p:grpSpPr>
          <a:xfrm>
            <a:off x="2120900" y="3423985"/>
            <a:ext cx="927100" cy="919415"/>
            <a:chOff x="723900" y="4338385"/>
            <a:chExt cx="927100" cy="919415"/>
          </a:xfrm>
        </p:grpSpPr>
        <p:sp>
          <p:nvSpPr>
            <p:cNvPr id="31" name="30 Arco"/>
            <p:cNvSpPr/>
            <p:nvPr/>
          </p:nvSpPr>
          <p:spPr>
            <a:xfrm>
              <a:off x="736600" y="4338385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" name="31 Arco"/>
            <p:cNvSpPr/>
            <p:nvPr/>
          </p:nvSpPr>
          <p:spPr>
            <a:xfrm rot="16200000">
              <a:off x="694658" y="4372642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32 Rectángulo"/>
              <p:cNvSpPr/>
              <p:nvPr/>
            </p:nvSpPr>
            <p:spPr>
              <a:xfrm>
                <a:off x="548709" y="3042985"/>
                <a:ext cx="64953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V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m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/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s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33" name="3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9" y="3042985"/>
                <a:ext cx="649537" cy="246221"/>
              </a:xfrm>
              <a:prstGeom prst="rect">
                <a:avLst/>
              </a:prstGeom>
              <a:blipFill rotWithShape="1"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33 Rectángulo"/>
              <p:cNvSpPr/>
              <p:nvPr/>
            </p:nvSpPr>
            <p:spPr>
              <a:xfrm>
                <a:off x="3584009" y="3936961"/>
                <a:ext cx="44595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1000" smtClean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s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34" name="3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09" y="3936961"/>
                <a:ext cx="445956" cy="246221"/>
              </a:xfrm>
              <a:prstGeom prst="rect">
                <a:avLst/>
              </a:prstGeom>
              <a:blipFill rotWithShape="1"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37 Conector recto de flecha"/>
          <p:cNvCxnSpPr/>
          <p:nvPr/>
        </p:nvCxnSpPr>
        <p:spPr>
          <a:xfrm flipV="1">
            <a:off x="1198246" y="1962042"/>
            <a:ext cx="0" cy="46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38 Rectángulo"/>
              <p:cNvSpPr/>
              <p:nvPr/>
            </p:nvSpPr>
            <p:spPr>
              <a:xfrm>
                <a:off x="1066800" y="1793464"/>
                <a:ext cx="2936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A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39" name="38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793464"/>
                <a:ext cx="293670" cy="24622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39 Rectángulo"/>
              <p:cNvSpPr/>
              <p:nvPr/>
            </p:nvSpPr>
            <p:spPr>
              <a:xfrm>
                <a:off x="1932123" y="2900615"/>
                <a:ext cx="38985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A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40" name="3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123" y="2900615"/>
                <a:ext cx="389850" cy="24622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40 Conector recto de flecha"/>
          <p:cNvCxnSpPr/>
          <p:nvPr/>
        </p:nvCxnSpPr>
        <p:spPr>
          <a:xfrm>
            <a:off x="2104358" y="2421857"/>
            <a:ext cx="0" cy="46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recto de flecha"/>
          <p:cNvCxnSpPr/>
          <p:nvPr/>
        </p:nvCxnSpPr>
        <p:spPr>
          <a:xfrm flipV="1">
            <a:off x="2580976" y="3412606"/>
            <a:ext cx="0" cy="46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42 Rectángulo"/>
              <p:cNvSpPr/>
              <p:nvPr/>
            </p:nvSpPr>
            <p:spPr>
              <a:xfrm>
                <a:off x="2344080" y="3244028"/>
                <a:ext cx="50930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000" b="0" i="1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A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43" name="4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080" y="3244028"/>
                <a:ext cx="509307" cy="24622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43 Rectángulo"/>
              <p:cNvSpPr/>
              <p:nvPr/>
            </p:nvSpPr>
            <p:spPr>
              <a:xfrm>
                <a:off x="1358900" y="4338479"/>
                <a:ext cx="60548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000" b="0" i="1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A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44" name="4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00" y="4338479"/>
                <a:ext cx="605487" cy="24622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44 Conector recto de flecha"/>
          <p:cNvCxnSpPr/>
          <p:nvPr/>
        </p:nvCxnSpPr>
        <p:spPr>
          <a:xfrm>
            <a:off x="1636585" y="3885121"/>
            <a:ext cx="0" cy="46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45 Rectángulo"/>
              <p:cNvSpPr/>
              <p:nvPr/>
            </p:nvSpPr>
            <p:spPr>
              <a:xfrm>
                <a:off x="4828720" y="3572754"/>
                <a:ext cx="355328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V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den>
                      </m:f>
                      <m:r>
                        <a:rPr lang="es-AR" i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A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cos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AR" i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i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∅</m:t>
                          </m:r>
                        </m:e>
                        <m:sub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s-AR" i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6" name="45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20" y="3572754"/>
                <a:ext cx="3553280" cy="61824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46 Grupo"/>
          <p:cNvGrpSpPr/>
          <p:nvPr/>
        </p:nvGrpSpPr>
        <p:grpSpPr>
          <a:xfrm flipV="1">
            <a:off x="723900" y="5158964"/>
            <a:ext cx="927100" cy="919415"/>
            <a:chOff x="723900" y="4338385"/>
            <a:chExt cx="927100" cy="919415"/>
          </a:xfrm>
        </p:grpSpPr>
        <p:sp>
          <p:nvSpPr>
            <p:cNvPr id="48" name="47 Arco"/>
            <p:cNvSpPr/>
            <p:nvPr/>
          </p:nvSpPr>
          <p:spPr>
            <a:xfrm>
              <a:off x="736600" y="4338385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9" name="48 Arco"/>
            <p:cNvSpPr/>
            <p:nvPr/>
          </p:nvSpPr>
          <p:spPr>
            <a:xfrm rot="16200000">
              <a:off x="694658" y="4372642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0" name="49 Grupo"/>
          <p:cNvGrpSpPr/>
          <p:nvPr/>
        </p:nvGrpSpPr>
        <p:grpSpPr>
          <a:xfrm flipV="1">
            <a:off x="1651000" y="5158964"/>
            <a:ext cx="927100" cy="914400"/>
            <a:chOff x="876300" y="3429000"/>
            <a:chExt cx="927100" cy="914400"/>
          </a:xfrm>
        </p:grpSpPr>
        <p:sp>
          <p:nvSpPr>
            <p:cNvPr id="51" name="50 Arco"/>
            <p:cNvSpPr/>
            <p:nvPr/>
          </p:nvSpPr>
          <p:spPr>
            <a:xfrm flipV="1">
              <a:off x="889000" y="3487485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2" name="51 Arco"/>
            <p:cNvSpPr/>
            <p:nvPr/>
          </p:nvSpPr>
          <p:spPr>
            <a:xfrm rot="5400000" flipV="1">
              <a:off x="847058" y="3458242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cxnSp>
        <p:nvCxnSpPr>
          <p:cNvPr id="53" name="52 Conector recto de flecha"/>
          <p:cNvCxnSpPr/>
          <p:nvPr/>
        </p:nvCxnSpPr>
        <p:spPr>
          <a:xfrm>
            <a:off x="457200" y="5616163"/>
            <a:ext cx="3657600" cy="50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/>
          <p:nvPr/>
        </p:nvCxnSpPr>
        <p:spPr>
          <a:xfrm flipV="1">
            <a:off x="723900" y="4988030"/>
            <a:ext cx="0" cy="100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54 Grupo"/>
          <p:cNvGrpSpPr/>
          <p:nvPr/>
        </p:nvGrpSpPr>
        <p:grpSpPr>
          <a:xfrm flipV="1">
            <a:off x="2578100" y="5158964"/>
            <a:ext cx="927100" cy="919415"/>
            <a:chOff x="723900" y="4338385"/>
            <a:chExt cx="927100" cy="919415"/>
          </a:xfrm>
        </p:grpSpPr>
        <p:sp>
          <p:nvSpPr>
            <p:cNvPr id="56" name="55 Arco"/>
            <p:cNvSpPr/>
            <p:nvPr/>
          </p:nvSpPr>
          <p:spPr>
            <a:xfrm>
              <a:off x="736600" y="4338385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7" name="56 Arco"/>
            <p:cNvSpPr/>
            <p:nvPr/>
          </p:nvSpPr>
          <p:spPr>
            <a:xfrm rot="16200000">
              <a:off x="694658" y="4372642"/>
              <a:ext cx="914400" cy="855915"/>
            </a:xfrm>
            <a:prstGeom prst="arc">
              <a:avLst>
                <a:gd name="adj1" fmla="val 16200000"/>
                <a:gd name="adj2" fmla="val 1761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57 Rectángulo"/>
              <p:cNvSpPr/>
              <p:nvPr/>
            </p:nvSpPr>
            <p:spPr>
              <a:xfrm>
                <a:off x="548709" y="4777964"/>
                <a:ext cx="51809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x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m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58" name="57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9" y="4777964"/>
                <a:ext cx="518091" cy="246221"/>
              </a:xfrm>
              <a:prstGeom prst="rect">
                <a:avLst/>
              </a:prstGeom>
              <a:blipFill rotWithShape="1"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58 Rectángulo"/>
              <p:cNvSpPr/>
              <p:nvPr/>
            </p:nvSpPr>
            <p:spPr>
              <a:xfrm>
                <a:off x="3584009" y="5671940"/>
                <a:ext cx="44595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z="1000" smtClean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s</m:t>
                      </m:r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59" name="58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09" y="5671940"/>
                <a:ext cx="445956" cy="246221"/>
              </a:xfrm>
              <a:prstGeom prst="rect">
                <a:avLst/>
              </a:prstGeom>
              <a:blipFill rotWithShape="1"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59 Conector recto de flecha"/>
          <p:cNvCxnSpPr/>
          <p:nvPr/>
        </p:nvCxnSpPr>
        <p:spPr>
          <a:xfrm flipV="1">
            <a:off x="2111076" y="5139806"/>
            <a:ext cx="0" cy="46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60 Rectángulo"/>
              <p:cNvSpPr/>
              <p:nvPr/>
            </p:nvSpPr>
            <p:spPr>
              <a:xfrm>
                <a:off x="1828800" y="4971228"/>
                <a:ext cx="56874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1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s-AR" sz="10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s-AR" sz="10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s-AR" sz="1000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A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61" name="60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971228"/>
                <a:ext cx="568745" cy="246221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61 Rectángulo"/>
              <p:cNvSpPr/>
              <p:nvPr/>
            </p:nvSpPr>
            <p:spPr>
              <a:xfrm>
                <a:off x="812800" y="6078379"/>
                <a:ext cx="66492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000" b="0" i="0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s-AR" sz="1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s-AR" sz="10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s-AR" sz="1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s-AR" sz="1000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sz="1000" b="0" i="0" smtClean="0">
                          <a:latin typeface="Cambria Math"/>
                          <a:ea typeface="Cambria Math"/>
                        </a:rPr>
                        <m:t>A</m:t>
                      </m:r>
                    </m:oMath>
                  </m:oMathPara>
                </a14:m>
                <a:endParaRPr lang="es-AR" sz="1000" dirty="0"/>
              </a:p>
            </p:txBody>
          </p:sp>
        </mc:Choice>
        <mc:Fallback xmlns="">
          <p:sp>
            <p:nvSpPr>
              <p:cNvPr id="62" name="61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6078379"/>
                <a:ext cx="664926" cy="24622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62 Conector recto de flecha"/>
          <p:cNvCxnSpPr/>
          <p:nvPr/>
        </p:nvCxnSpPr>
        <p:spPr>
          <a:xfrm>
            <a:off x="1162835" y="5599621"/>
            <a:ext cx="0" cy="46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63 Rectángulo"/>
              <p:cNvSpPr/>
              <p:nvPr/>
            </p:nvSpPr>
            <p:spPr>
              <a:xfrm>
                <a:off x="4685092" y="5277798"/>
                <a:ext cx="3840539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a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𝑑𝑉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den>
                      </m:f>
                      <m:r>
                        <a:rPr lang="es-AR" i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A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sen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AR" i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 i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∅</m:t>
                          </m:r>
                        </m:e>
                        <m:sub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s-AR" i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4" name="6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092" y="5277798"/>
                <a:ext cx="3840539" cy="618246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64 Rectángulo"/>
          <p:cNvSpPr/>
          <p:nvPr/>
        </p:nvSpPr>
        <p:spPr>
          <a:xfrm>
            <a:off x="7848600" y="2336837"/>
            <a:ext cx="3433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/>
              <a:t>(1)</a:t>
            </a:r>
            <a:endParaRPr lang="es-AR" sz="1100" dirty="0"/>
          </a:p>
        </p:txBody>
      </p:sp>
      <p:sp>
        <p:nvSpPr>
          <p:cNvPr id="66" name="65 Rectángulo"/>
          <p:cNvSpPr/>
          <p:nvPr/>
        </p:nvSpPr>
        <p:spPr>
          <a:xfrm>
            <a:off x="8525631" y="3779622"/>
            <a:ext cx="3433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/>
              <a:t>(2)</a:t>
            </a:r>
            <a:endParaRPr lang="es-AR" sz="1100" dirty="0"/>
          </a:p>
        </p:txBody>
      </p:sp>
      <p:sp>
        <p:nvSpPr>
          <p:cNvPr id="67" name="66 Rectángulo"/>
          <p:cNvSpPr/>
          <p:nvPr/>
        </p:nvSpPr>
        <p:spPr>
          <a:xfrm>
            <a:off x="8525631" y="5500801"/>
            <a:ext cx="3433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/>
              <a:t>(3)</a:t>
            </a:r>
            <a:endParaRPr lang="es-AR" sz="1100" dirty="0"/>
          </a:p>
        </p:txBody>
      </p:sp>
    </p:spTree>
    <p:extLst>
      <p:ext uri="{BB962C8B-B14F-4D97-AF65-F5344CB8AC3E}">
        <p14:creationId xmlns:p14="http://schemas.microsoft.com/office/powerpoint/2010/main" val="85049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6" y="1928038"/>
            <a:ext cx="2305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14 Rectángulo"/>
              <p:cNvSpPr/>
              <p:nvPr/>
            </p:nvSpPr>
            <p:spPr>
              <a:xfrm>
                <a:off x="343135" y="4132390"/>
                <a:ext cx="2770182" cy="2275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k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m</m:t>
                          </m:r>
                        </m:den>
                      </m:f>
                      <m:r>
                        <a:rPr lang="es-AR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  <m:sup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 dirty="0">
                  <a:latin typeface="Cambria Math"/>
                  <a:ea typeface="Cambria Math"/>
                </a:endParaRPr>
              </a:p>
              <a:p>
                <a:pPr/>
                <a:endParaRPr lang="es-ES" dirty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k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ES" b="0" i="1" dirty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2∗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=2∗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5" name="1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35" y="4132390"/>
                <a:ext cx="2770182" cy="2275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6"/>
          <p:cNvSpPr/>
          <p:nvPr/>
        </p:nvSpPr>
        <p:spPr>
          <a:xfrm>
            <a:off x="304800" y="4911493"/>
            <a:ext cx="2842042" cy="1805505"/>
          </a:xfrm>
          <a:prstGeom prst="roundRect">
            <a:avLst>
              <a:gd name="adj" fmla="val 693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39BEC8-04ED-417F-9466-FD15AA18C455}"/>
              </a:ext>
            </a:extLst>
          </p:cNvPr>
          <p:cNvSpPr/>
          <p:nvPr/>
        </p:nvSpPr>
        <p:spPr>
          <a:xfrm>
            <a:off x="611349" y="1546404"/>
            <a:ext cx="2228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El oscilador armónico</a:t>
            </a:r>
            <a:endParaRPr lang="es-AR" b="1" dirty="0"/>
          </a:p>
        </p:txBody>
      </p:sp>
      <p:pic>
        <p:nvPicPr>
          <p:cNvPr id="20" name="Picture 2" descr="Resultado de imagen de pendulo simple&quot;">
            <a:extLst>
              <a:ext uri="{FF2B5EF4-FFF2-40B4-BE49-F238E27FC236}">
                <a16:creationId xmlns:a16="http://schemas.microsoft.com/office/drawing/2014/main" id="{8DB740EE-DB2C-4BE7-8188-AFB3A4B0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72" y="1893333"/>
            <a:ext cx="1884229" cy="195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AA318FA-2D02-4DC5-8345-F6FFD2E50423}"/>
              </a:ext>
            </a:extLst>
          </p:cNvPr>
          <p:cNvSpPr/>
          <p:nvPr/>
        </p:nvSpPr>
        <p:spPr>
          <a:xfrm>
            <a:off x="3548065" y="1546404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El péndulo simple</a:t>
            </a:r>
            <a:endParaRPr lang="es-A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F46D64-8772-4A5B-91B3-F159630837C8}"/>
                  </a:ext>
                </a:extLst>
              </p:cNvPr>
              <p:cNvSpPr/>
              <p:nvPr/>
            </p:nvSpPr>
            <p:spPr>
              <a:xfrm>
                <a:off x="3410064" y="4253058"/>
                <a:ext cx="2545825" cy="2223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/>
                            </a:rPr>
                            <m:t>g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/>
                            </a:rPr>
                            <m:t>L</m:t>
                          </m:r>
                        </m:den>
                      </m:f>
                      <m:r>
                        <a:rPr lang="es-AR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  <m:sup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  <a:p>
                <a:endParaRPr lang="es-A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g</m:t>
                              </m:r>
                            </m:num>
                            <m:den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A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=2∗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F46D64-8772-4A5B-91B3-F15963083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064" y="4253058"/>
                <a:ext cx="2545825" cy="22239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6">
            <a:extLst>
              <a:ext uri="{FF2B5EF4-FFF2-40B4-BE49-F238E27FC236}">
                <a16:creationId xmlns:a16="http://schemas.microsoft.com/office/drawing/2014/main" id="{B48F60C1-DF27-4B45-89FE-78A74E38A519}"/>
              </a:ext>
            </a:extLst>
          </p:cNvPr>
          <p:cNvSpPr/>
          <p:nvPr/>
        </p:nvSpPr>
        <p:spPr>
          <a:xfrm>
            <a:off x="3253958" y="4900607"/>
            <a:ext cx="2842042" cy="1805505"/>
          </a:xfrm>
          <a:prstGeom prst="roundRect">
            <a:avLst>
              <a:gd name="adj" fmla="val 693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5DC29-37CE-4DCE-BDEB-7F7CC0E1E0F7}"/>
              </a:ext>
            </a:extLst>
          </p:cNvPr>
          <p:cNvGrpSpPr/>
          <p:nvPr/>
        </p:nvGrpSpPr>
        <p:grpSpPr>
          <a:xfrm>
            <a:off x="6519403" y="1828800"/>
            <a:ext cx="2051302" cy="2387591"/>
            <a:chOff x="6519402" y="1981200"/>
            <a:chExt cx="2234073" cy="2600325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393A0166-FC9B-48F0-AF22-D3856B682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1981200"/>
              <a:ext cx="2124075" cy="260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05FAE2-27F4-40C7-A61F-6BF5E0CCD7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6600" y="3298825"/>
              <a:ext cx="533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44029F6-7277-4A19-A257-4F86309F7760}"/>
                    </a:ext>
                  </a:extLst>
                </p:cNvPr>
                <p:cNvSpPr/>
                <p:nvPr/>
              </p:nvSpPr>
              <p:spPr>
                <a:xfrm>
                  <a:off x="6519402" y="3313670"/>
                  <a:ext cx="1079142" cy="36933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d</m:t>
                        </m:r>
                        <m:r>
                          <a:rPr lang="es-E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Sen</m:t>
                        </m:r>
                        <m:r>
                          <a:rPr lang="es-E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8E5E7F9-7053-48D1-B425-D64F917C8D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9402" y="3313670"/>
                  <a:ext cx="107914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0E0150A-DCAE-4661-9D8B-3E038C63AA3C}"/>
              </a:ext>
            </a:extLst>
          </p:cNvPr>
          <p:cNvSpPr/>
          <p:nvPr/>
        </p:nvSpPr>
        <p:spPr>
          <a:xfrm>
            <a:off x="6519402" y="1546404"/>
            <a:ext cx="1775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El péndulo Físico</a:t>
            </a:r>
            <a:endParaRPr lang="es-A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A30D174-C826-4090-8C77-AFD0AB3F30ED}"/>
                  </a:ext>
                </a:extLst>
              </p:cNvPr>
              <p:cNvSpPr/>
              <p:nvPr/>
            </p:nvSpPr>
            <p:spPr>
              <a:xfrm>
                <a:off x="6350948" y="4238916"/>
                <a:ext cx="2665986" cy="2530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𝑚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𝐼</m:t>
                          </m:r>
                        </m:den>
                      </m:f>
                      <m:r>
                        <a:rPr lang="es-AR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  <m:sup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  <a:p>
                <a:endParaRPr lang="es-A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A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=2∗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A30D174-C826-4090-8C77-AFD0AB3F3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48" y="4238916"/>
                <a:ext cx="2665986" cy="2530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2F05CAB6-08CB-484D-9159-524E7EA77028}"/>
              </a:ext>
            </a:extLst>
          </p:cNvPr>
          <p:cNvSpPr/>
          <p:nvPr/>
        </p:nvSpPr>
        <p:spPr>
          <a:xfrm>
            <a:off x="6194842" y="4886465"/>
            <a:ext cx="2842042" cy="1805505"/>
          </a:xfrm>
          <a:prstGeom prst="roundRect">
            <a:avLst>
              <a:gd name="adj" fmla="val 693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3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El oscilador armónico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Este dispositivo consta de un resorte perfectamente elástico, carente de masa, fijo por uno de sus extremos y unido a un cuerpo masivo por el otro; el eje del resorte es horizontal y el movimiento de la masa ocurre sin rozamiento.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2305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914400" y="3028434"/>
                <a:ext cx="1327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>
                          <a:latin typeface="Cambria Math"/>
                          <a:ea typeface="Cambria Math"/>
                        </a:rPr>
                        <m:t>F</m:t>
                      </m:r>
                      <m:r>
                        <a:rPr lang="es-AR">
                          <a:latin typeface="Cambria Math"/>
                          <a:ea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s-AR">
                          <a:latin typeface="Cambria Math"/>
                          <a:ea typeface="Cambria Math"/>
                        </a:rPr>
                        <m:t>K</m:t>
                      </m:r>
                      <m:r>
                        <a:rPr lang="es-AR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AR">
                          <a:latin typeface="Cambria Math"/>
                          <a:ea typeface="Cambria Math"/>
                        </a:rPr>
                        <m:t>X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028434"/>
                <a:ext cx="132760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5 Grupo"/>
          <p:cNvGrpSpPr/>
          <p:nvPr/>
        </p:nvGrpSpPr>
        <p:grpSpPr>
          <a:xfrm>
            <a:off x="571036" y="3423166"/>
            <a:ext cx="4991564" cy="648191"/>
            <a:chOff x="520236" y="1974605"/>
            <a:chExt cx="4991564" cy="64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6 Rectángulo"/>
                <p:cNvSpPr/>
                <p:nvPr/>
              </p:nvSpPr>
              <p:spPr>
                <a:xfrm>
                  <a:off x="914400" y="1974605"/>
                  <a:ext cx="4597400" cy="6481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AR" smtClean="0">
                            <a:latin typeface="Cambria Math"/>
                            <a:ea typeface="Cambria Math"/>
                          </a:rPr>
                          <m:t>m</m:t>
                        </m:r>
                        <m:r>
                          <a:rPr lang="es-AR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AR" smtClean="0">
                            <a:latin typeface="Cambria Math"/>
                            <a:ea typeface="Cambria Math"/>
                          </a:rPr>
                          <m:t>a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k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                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donde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a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x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AR">
                            <a:latin typeface="Cambria Math"/>
                            <a:ea typeface="Cambria Math"/>
                          </a:rPr>
                          <m:t>=</m:t>
                        </m:r>
                        <m:acc>
                          <m:accPr>
                            <m:chr m:val="̈"/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X</m:t>
                            </m:r>
                          </m:e>
                        </m:acc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7" name="6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" y="1974605"/>
                  <a:ext cx="4597400" cy="64819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7 Rectángulo"/>
            <p:cNvSpPr/>
            <p:nvPr/>
          </p:nvSpPr>
          <p:spPr>
            <a:xfrm>
              <a:off x="520236" y="2009661"/>
              <a:ext cx="34336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(1)</a:t>
              </a:r>
              <a:endParaRPr lang="es-AR" sz="1100" dirty="0"/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571036" y="4053922"/>
            <a:ext cx="2616664" cy="648191"/>
            <a:chOff x="3021834" y="2834722"/>
            <a:chExt cx="2616664" cy="64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9 Rectángulo"/>
                <p:cNvSpPr/>
                <p:nvPr/>
              </p:nvSpPr>
              <p:spPr>
                <a:xfrm>
                  <a:off x="3429303" y="2834722"/>
                  <a:ext cx="2209195" cy="6481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m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∗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X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>
                                    <a:latin typeface="Cambria Math"/>
                                    <a:ea typeface="Cambria Math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AR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K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a:rPr lang="es-AR">
                            <a:latin typeface="Cambria Math"/>
                            <a:ea typeface="Cambria Math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9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303" y="2834722"/>
                  <a:ext cx="2209195" cy="64819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10 Rectángulo"/>
            <p:cNvSpPr/>
            <p:nvPr/>
          </p:nvSpPr>
          <p:spPr>
            <a:xfrm>
              <a:off x="3021834" y="2834722"/>
              <a:ext cx="34336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(2)</a:t>
              </a:r>
              <a:endParaRPr lang="es-AR" sz="1100" dirty="0"/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533400" y="4800600"/>
            <a:ext cx="6680200" cy="648191"/>
            <a:chOff x="977900" y="3695209"/>
            <a:chExt cx="6680200" cy="64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12 Rectángulo"/>
                <p:cNvSpPr/>
                <p:nvPr/>
              </p:nvSpPr>
              <p:spPr>
                <a:xfrm>
                  <a:off x="1409700" y="3695209"/>
                  <a:ext cx="6248400" cy="6481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A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 i="0">
                                    <a:latin typeface="Cambria Math"/>
                                    <a:ea typeface="Cambria Math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lang="es-AR" i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s-AR" i="0">
                                <a:latin typeface="Cambria Math"/>
                                <a:ea typeface="Cambria Math"/>
                              </a:rPr>
                              <m:t>X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AR" i="0">
                                <a:latin typeface="Cambria Math"/>
                                <a:ea typeface="Cambria Math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s-AR" i="0">
                                    <a:latin typeface="Cambria Math"/>
                                    <a:ea typeface="Cambria Math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es-AR" i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s-AR" i="0"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AR" i="0">
                                <a:latin typeface="Cambria Math"/>
                                <a:ea typeface="Cambria Math"/>
                              </a:rPr>
                              <m:t>K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AR" i="0">
                                <a:latin typeface="Cambria Math"/>
                                <a:ea typeface="Cambria Math"/>
                              </a:rPr>
                              <m:t>m</m:t>
                            </m:r>
                          </m:den>
                        </m:f>
                        <m:r>
                          <a:rPr lang="es-AR" i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s-AR" i="0">
                            <a:latin typeface="Cambria Math"/>
                            <a:ea typeface="Cambria Math"/>
                          </a:rPr>
                          <m:t>X</m:t>
                        </m:r>
                        <m:r>
                          <a:rPr lang="es-AR" i="0">
                            <a:latin typeface="Cambria Math"/>
                            <a:ea typeface="Cambria Math"/>
                          </a:rPr>
                          <m:t>=0              </m:t>
                        </m:r>
                        <m:r>
                          <m:rPr>
                            <m:sty m:val="p"/>
                          </m:rPr>
                          <a:rPr lang="es-AR" b="0" i="0" smtClean="0">
                            <a:latin typeface="Cambria Math"/>
                            <a:ea typeface="Cambria Math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s-AR" i="0">
                            <a:latin typeface="Cambria Math"/>
                            <a:ea typeface="Cambria Math"/>
                          </a:rPr>
                          <m:t>onde</m:t>
                        </m:r>
                        <m:r>
                          <a:rPr lang="es-AR" b="0" i="0" smtClean="0">
                            <a:latin typeface="Cambria Math"/>
                            <a:ea typeface="Cambria Math"/>
                          </a:rPr>
                          <m:t>    </m:t>
                        </m:r>
                        <m:r>
                          <a:rPr lang="es-AR" i="0">
                            <a:latin typeface="Cambria Math"/>
                            <a:ea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s-AR" i="0">
                                <a:latin typeface="Cambria Math"/>
                                <a:ea typeface="Cambria Math"/>
                              </a:rPr>
                              <m:t>k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s-AR" i="0">
                                <a:latin typeface="Cambria Math"/>
                                <a:ea typeface="Cambria Math"/>
                              </a:rPr>
                              <m:t>m</m:t>
                            </m:r>
                          </m:den>
                        </m:f>
                        <m:r>
                          <a:rPr lang="es-AR" i="0">
                            <a:latin typeface="Cambria Math"/>
                            <a:ea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 i="0">
                                <a:latin typeface="Cambria Math"/>
                                <a:ea typeface="Cambria Math"/>
                              </a:rPr>
                              <m:t>ω</m:t>
                            </m:r>
                          </m:e>
                          <m:sup>
                            <m:r>
                              <a:rPr lang="es-AR" i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13" name="12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700" y="3695209"/>
                  <a:ext cx="6248400" cy="64819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13 Rectángulo"/>
            <p:cNvSpPr/>
            <p:nvPr/>
          </p:nvSpPr>
          <p:spPr>
            <a:xfrm>
              <a:off x="977900" y="3695209"/>
              <a:ext cx="34336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(3)</a:t>
              </a:r>
              <a:endParaRPr lang="es-AR" sz="11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Rectángulo"/>
              <p:cNvSpPr/>
              <p:nvPr/>
            </p:nvSpPr>
            <p:spPr>
              <a:xfrm>
                <a:off x="978505" y="5791200"/>
                <a:ext cx="4124654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>
                              <a:latin typeface="Cambria Math"/>
                              <a:ea typeface="Cambria Math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π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   →   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2∗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=2∗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1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05" y="5791200"/>
                <a:ext cx="4124654" cy="65601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6"/>
          <p:cNvSpPr/>
          <p:nvPr/>
        </p:nvSpPr>
        <p:spPr>
          <a:xfrm>
            <a:off x="2552700" y="5825906"/>
            <a:ext cx="2588559" cy="61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39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Oscilador Vertical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:endParaRPr lang="es-E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AR" sz="2000" i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AR" sz="2000" i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sz="2000" i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s-AR" sz="2000" i="0">
                                  <a:latin typeface="Cambria Math"/>
                                  <a:ea typeface="Cambria Math"/>
                                </a:rPr>
                                <m:t>g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AR" sz="20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sz="20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sz="2000" b="0" i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L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s-AR" sz="20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s-AR" sz="2000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s-AR" sz="2000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AR" sz="2000" i="1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=2∗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s-AR" sz="2000" i="1">
                          <a:latin typeface="Cambria Math"/>
                          <a:ea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AR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sz="200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L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AR" sz="20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48428F3-AE19-4069-BCE8-51D8D7931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12655" r="1666" b="33994"/>
          <a:stretch/>
        </p:blipFill>
        <p:spPr>
          <a:xfrm>
            <a:off x="133345" y="1524000"/>
            <a:ext cx="8858255" cy="1905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8D266-EFDA-4DC3-B254-2F814EF60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7302" r="78334" b="29347"/>
          <a:stretch/>
        </p:blipFill>
        <p:spPr>
          <a:xfrm>
            <a:off x="133345" y="3749674"/>
            <a:ext cx="3089910" cy="257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5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UNIDAD 7 – MOVIMIENTO ARMÓNICO SIMPLE</a:t>
            </a:r>
            <a:br>
              <a:rPr lang="es-AR" dirty="0"/>
            </a:br>
            <a:r>
              <a:rPr lang="es-ES" dirty="0"/>
              <a:t>El péndulo simple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Un péndulo simple es un cuerpo idealizado, consistente en una masa puntual, unida al extremo de una cuerda sin masa e inextensible.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92026" y="5884470"/>
            <a:ext cx="35052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323591-D455-47D1-932C-E65E76C3968F}"/>
                  </a:ext>
                </a:extLst>
              </p:cNvPr>
              <p:cNvSpPr/>
              <p:nvPr/>
            </p:nvSpPr>
            <p:spPr>
              <a:xfrm>
                <a:off x="4800600" y="5915346"/>
                <a:ext cx="248805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2∗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s-AR" i="1">
                          <a:latin typeface="Cambria Math"/>
                          <a:ea typeface="Cambria Math"/>
                        </a:rPr>
                        <m:t>=2∗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s-AR" i="1">
                          <a:latin typeface="Cambria Math"/>
                          <a:ea typeface="Cambria Math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323591-D455-47D1-932C-E65E76C39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5915346"/>
                <a:ext cx="2488052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5FA397-A3DD-43C6-B05D-FD6396B101CF}"/>
                  </a:ext>
                </a:extLst>
              </p:cNvPr>
              <p:cNvSpPr/>
              <p:nvPr/>
            </p:nvSpPr>
            <p:spPr>
              <a:xfrm>
                <a:off x="2369826" y="6022722"/>
                <a:ext cx="1013483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s-AR" smtClean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g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5FA397-A3DD-43C6-B05D-FD6396B10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26" y="6022722"/>
                <a:ext cx="1013483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66E64B1D-B59F-41F3-AE6B-E42FDEFF680B}"/>
              </a:ext>
            </a:extLst>
          </p:cNvPr>
          <p:cNvSpPr/>
          <p:nvPr/>
        </p:nvSpPr>
        <p:spPr>
          <a:xfrm>
            <a:off x="1980339" y="5893528"/>
            <a:ext cx="20574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Resultado de imagen de pendulo simple&quot;">
            <a:extLst>
              <a:ext uri="{FF2B5EF4-FFF2-40B4-BE49-F238E27FC236}">
                <a16:creationId xmlns:a16="http://schemas.microsoft.com/office/drawing/2014/main" id="{702120FF-5E14-4E20-87FC-B9C7D876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2353110"/>
            <a:ext cx="2972661" cy="30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5 Grupo">
            <a:extLst>
              <a:ext uri="{FF2B5EF4-FFF2-40B4-BE49-F238E27FC236}">
                <a16:creationId xmlns:a16="http://schemas.microsoft.com/office/drawing/2014/main" id="{CCC9133B-B702-4E82-A51B-18AD392B28B2}"/>
              </a:ext>
            </a:extLst>
          </p:cNvPr>
          <p:cNvGrpSpPr/>
          <p:nvPr/>
        </p:nvGrpSpPr>
        <p:grpSpPr>
          <a:xfrm>
            <a:off x="3610673" y="2385767"/>
            <a:ext cx="4991564" cy="524182"/>
            <a:chOff x="520236" y="1974605"/>
            <a:chExt cx="4991564" cy="5241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6 Rectángulo">
                  <a:extLst>
                    <a:ext uri="{FF2B5EF4-FFF2-40B4-BE49-F238E27FC236}">
                      <a16:creationId xmlns:a16="http://schemas.microsoft.com/office/drawing/2014/main" id="{28EA5696-C5D0-430D-A525-04F221CE6251}"/>
                    </a:ext>
                  </a:extLst>
                </p:cNvPr>
                <p:cNvSpPr/>
                <p:nvPr/>
              </p:nvSpPr>
              <p:spPr>
                <a:xfrm>
                  <a:off x="914400" y="1974605"/>
                  <a:ext cx="4597400" cy="5241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AR" smtClean="0">
                          <a:latin typeface="Cambria Math"/>
                          <a:ea typeface="Cambria Math"/>
                        </a:rPr>
                        <m:t>m</m:t>
                      </m:r>
                      <m:r>
                        <a:rPr lang="es-AR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g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∗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sin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func>
                      <m:r>
                        <a:rPr lang="es-AR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m</m:t>
                      </m:r>
                      <m:r>
                        <a:rPr lang="es-AR">
                          <a:latin typeface="Cambria Math"/>
                          <a:ea typeface="Cambria Math"/>
                        </a:rPr>
                        <m:t>∗</m:t>
                      </m:r>
                    </m:oMath>
                  </a14:m>
                  <a:r>
                    <a:rPr lang="es-ES" dirty="0"/>
                    <a:t>a = m</a:t>
                  </a:r>
                  <a:r>
                    <a:rPr lang="es-AR" dirty="0">
                      <a:ea typeface="Cambria Math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AR">
                          <a:latin typeface="Cambria Math"/>
                          <a:ea typeface="Cambria Math"/>
                        </a:rPr>
                        <m:t>∗</m:t>
                      </m:r>
                    </m:oMath>
                  </a14:m>
                  <a:r>
                    <a:rPr lang="es-AR" dirty="0">
                      <a:ea typeface="Cambria Math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d</m:t>
                          </m:r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s-ES" dirty="0"/>
                    <a:t> </a:t>
                  </a:r>
                </a:p>
              </p:txBody>
            </p:sp>
          </mc:Choice>
          <mc:Fallback>
            <p:sp>
              <p:nvSpPr>
                <p:cNvPr id="11" name="6 Rectángulo">
                  <a:extLst>
                    <a:ext uri="{FF2B5EF4-FFF2-40B4-BE49-F238E27FC236}">
                      <a16:creationId xmlns:a16="http://schemas.microsoft.com/office/drawing/2014/main" id="{28EA5696-C5D0-430D-A525-04F221CE62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" y="1974605"/>
                  <a:ext cx="4597400" cy="524182"/>
                </a:xfrm>
                <a:prstGeom prst="rect">
                  <a:avLst/>
                </a:prstGeom>
                <a:blipFill>
                  <a:blip r:embed="rId8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7 Rectángulo">
              <a:extLst>
                <a:ext uri="{FF2B5EF4-FFF2-40B4-BE49-F238E27FC236}">
                  <a16:creationId xmlns:a16="http://schemas.microsoft.com/office/drawing/2014/main" id="{3716351C-5C59-44FA-A375-AFD6744665E3}"/>
                </a:ext>
              </a:extLst>
            </p:cNvPr>
            <p:cNvSpPr/>
            <p:nvPr/>
          </p:nvSpPr>
          <p:spPr>
            <a:xfrm>
              <a:off x="520236" y="2009661"/>
              <a:ext cx="18473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s-AR" sz="11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D89D5-BD3F-49CA-AF72-97FFEBA751D9}"/>
                  </a:ext>
                </a:extLst>
              </p:cNvPr>
              <p:cNvSpPr/>
              <p:nvPr/>
            </p:nvSpPr>
            <p:spPr>
              <a:xfrm>
                <a:off x="3954037" y="3104904"/>
                <a:ext cx="3997441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∗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s-AR">
                          <a:latin typeface="Cambria Math"/>
                          <a:ea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por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lo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tanto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  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d</m:t>
                          </m:r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/>
                        </a:rPr>
                        <m:t>∗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AR">
                              <a:latin typeface="Cambria Math"/>
                              <a:ea typeface="Cambria Math"/>
                            </a:rPr>
                            <m:t>d</m:t>
                          </m:r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>
                                  <a:latin typeface="Cambria Math"/>
                                  <a:ea typeface="Cambria Math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s-AR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8D89D5-BD3F-49CA-AF72-97FFEBA75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37" y="3104904"/>
                <a:ext cx="3997441" cy="648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B3EAA48-75DA-4DC2-9DB0-415608CDA7BA}"/>
              </a:ext>
            </a:extLst>
          </p:cNvPr>
          <p:cNvSpPr/>
          <p:nvPr/>
        </p:nvSpPr>
        <p:spPr>
          <a:xfrm>
            <a:off x="7162800" y="2278526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(1)</a:t>
            </a:r>
            <a:endParaRPr lang="es-A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2EA75F-440C-48AE-B52B-033CF5FA7A1D}"/>
              </a:ext>
            </a:extLst>
          </p:cNvPr>
          <p:cNvSpPr/>
          <p:nvPr/>
        </p:nvSpPr>
        <p:spPr>
          <a:xfrm>
            <a:off x="7984135" y="3006304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(2)</a:t>
            </a:r>
            <a:endParaRPr lang="es-A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88AA4B-EBCB-4D17-80F0-2C7245025AEB}"/>
              </a:ext>
            </a:extLst>
          </p:cNvPr>
          <p:cNvSpPr/>
          <p:nvPr/>
        </p:nvSpPr>
        <p:spPr>
          <a:xfrm>
            <a:off x="3954037" y="3969820"/>
            <a:ext cx="104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(1) En (2)</a:t>
            </a:r>
            <a:endParaRPr lang="es-A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7E8BD9-0EA1-4FEF-887C-009D14E4BEE3}"/>
                  </a:ext>
                </a:extLst>
              </p:cNvPr>
              <p:cNvSpPr/>
              <p:nvPr/>
            </p:nvSpPr>
            <p:spPr>
              <a:xfrm>
                <a:off x="5154943" y="3894180"/>
                <a:ext cx="2371740" cy="524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trike="sngStrike">
                        <a:latin typeface="Cambria Math"/>
                        <a:ea typeface="Cambria Math"/>
                      </a:rPr>
                      <m:t>m</m:t>
                    </m:r>
                    <m:r>
                      <a:rPr lang="es-AR"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  <a:ea typeface="Cambria Math"/>
                      </a:rPr>
                      <m:t>g</m:t>
                    </m:r>
                    <m:r>
                      <a:rPr lang="es-ES">
                        <a:latin typeface="Cambria Math" panose="02040503050406030204" pitchFamily="18" charset="0"/>
                        <a:ea typeface="Cambria Math"/>
                      </a:rPr>
                      <m:t>∗</m:t>
                    </m:r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s-AR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s-ES" dirty="0"/>
                  <a:t> </a:t>
                </a:r>
                <a:r>
                  <a:rPr lang="es-ES" strike="sngStrike" dirty="0"/>
                  <a:t>m</a:t>
                </a:r>
                <a:r>
                  <a:rPr lang="es-A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s-AR">
                        <a:latin typeface="Cambria Math"/>
                        <a:ea typeface="Cambria Math"/>
                      </a:rPr>
                      <m:t>∗</m:t>
                    </m:r>
                    <m:r>
                      <a:rPr lang="es-AR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s-ES" dirty="0"/>
                  <a:t>L</a:t>
                </a:r>
                <a:r>
                  <a:rPr lang="es-A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s-AR">
                        <a:latin typeface="Cambria Math"/>
                        <a:ea typeface="Cambria Math"/>
                      </a:rPr>
                      <m:t>∗</m:t>
                    </m:r>
                  </m:oMath>
                </a14:m>
                <a:r>
                  <a:rPr lang="es-A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d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AR">
                            <a:latin typeface="Cambria Math"/>
                            <a:ea typeface="Cambria Math"/>
                          </a:rPr>
                          <m:t>d</m:t>
                        </m:r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AR">
                                <a:latin typeface="Cambria Math"/>
                                <a:ea typeface="Cambria Math"/>
                              </a:rPr>
                              <m:t>t</m:t>
                            </m:r>
                          </m:e>
                          <m:sup>
                            <m:r>
                              <a:rPr lang="es-AR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AR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7E8BD9-0EA1-4FEF-887C-009D14E4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43" y="3894180"/>
                <a:ext cx="2371740" cy="524182"/>
              </a:xfrm>
              <a:prstGeom prst="rect">
                <a:avLst/>
              </a:prstGeom>
              <a:blipFill>
                <a:blip r:embed="rId10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12 Rectángulo">
                <a:extLst>
                  <a:ext uri="{FF2B5EF4-FFF2-40B4-BE49-F238E27FC236}">
                    <a16:creationId xmlns:a16="http://schemas.microsoft.com/office/drawing/2014/main" id="{4BE2A21F-A370-4FAE-A073-BE5B8E0C8039}"/>
                  </a:ext>
                </a:extLst>
              </p:cNvPr>
              <p:cNvSpPr/>
              <p:nvPr/>
            </p:nvSpPr>
            <p:spPr>
              <a:xfrm>
                <a:off x="4010837" y="4726286"/>
                <a:ext cx="4591400" cy="648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 i="0">
                                  <a:latin typeface="Cambria Math"/>
                                  <a:ea typeface="Cambria Math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s-AR" i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AR" i="0">
                              <a:latin typeface="Cambria Math"/>
                              <a:ea typeface="Cambria Math"/>
                            </a:rPr>
                            <m:t>d</m:t>
                          </m:r>
                          <m:sSup>
                            <m:sSup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AR" i="0">
                                  <a:latin typeface="Cambria Math"/>
                                  <a:ea typeface="Cambria Math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s-AR" i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AR" i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g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L</m:t>
                          </m:r>
                        </m:den>
                      </m:f>
                      <m:r>
                        <a:rPr lang="es-AR" i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=0              </m:t>
                      </m:r>
                      <m:r>
                        <m:rPr>
                          <m:sty m:val="p"/>
                        </m:rPr>
                        <a:rPr lang="es-AR" b="0" i="0" smtClean="0">
                          <a:latin typeface="Cambria Math"/>
                          <a:ea typeface="Cambria Math"/>
                        </a:rPr>
                        <m:t>d</m:t>
                      </m:r>
                      <m:r>
                        <m:rPr>
                          <m:sty m:val="p"/>
                        </m:rPr>
                        <a:rPr lang="es-AR" i="0">
                          <a:latin typeface="Cambria Math"/>
                          <a:ea typeface="Cambria Math"/>
                        </a:rPr>
                        <m:t>onde</m:t>
                      </m:r>
                      <m:r>
                        <a:rPr lang="es-AR" b="0" i="0" smtClean="0">
                          <a:latin typeface="Cambria Math"/>
                          <a:ea typeface="Cambria Math"/>
                        </a:rPr>
                        <m:t>    </m:t>
                      </m:r>
                      <m:r>
                        <a:rPr lang="es-AR" i="0">
                          <a:latin typeface="Cambria Math"/>
                          <a:ea typeface="Cambria Math"/>
                        </a:rPr>
                        <m:t> </m:t>
                      </m:r>
                      <m:f>
                        <m:f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g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L</m:t>
                          </m:r>
                        </m:den>
                      </m:f>
                      <m:r>
                        <a:rPr lang="es-AR" i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AR" i="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  <m:sup>
                          <m:r>
                            <a:rPr lang="es-AR" i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9" name="12 Rectángulo">
                <a:extLst>
                  <a:ext uri="{FF2B5EF4-FFF2-40B4-BE49-F238E27FC236}">
                    <a16:creationId xmlns:a16="http://schemas.microsoft.com/office/drawing/2014/main" id="{4BE2A21F-A370-4FAE-A073-BE5B8E0C8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837" y="4726286"/>
                <a:ext cx="4591400" cy="6481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3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1746</Words>
  <Application>Microsoft Office PowerPoint</Application>
  <PresentationFormat>On-screen Show (4:3)</PresentationFormat>
  <Paragraphs>225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Office Theme</vt:lpstr>
      <vt:lpstr>Custom Design</vt:lpstr>
      <vt:lpstr>UNIDAD 7 – MOVIMIENTO ARMÓNICO SIMPLE</vt:lpstr>
      <vt:lpstr>UNIDAD 7 – MOVIMIENTO ARMÓNICO SIMPLE Movimientos Oscilatorios o Periódicos</vt:lpstr>
      <vt:lpstr>UNIDAD 7 – MOVIMIENTO ARMÓNICO SIMPLE La ecuación diferencial del MAS</vt:lpstr>
      <vt:lpstr>UNIDAD 7 – MOVIMIENTO ARMÓNICO SIMPLE Ecuaciones horarias del MAS</vt:lpstr>
      <vt:lpstr>UNIDAD 7 – MOVIMIENTO ARMÓNICO SIMPLE Ecuaciones horarias y gráficos</vt:lpstr>
      <vt:lpstr>UNIDAD 7 – MOVIMIENTO ARMÓNICO SIMPLE </vt:lpstr>
      <vt:lpstr>UNIDAD 7 – MOVIMIENTO ARMÓNICO SIMPLE El oscilador armónico</vt:lpstr>
      <vt:lpstr>UNIDAD 7 – MOVIMIENTO ARMÓNICO SIMPLE Oscilador Vertical</vt:lpstr>
      <vt:lpstr>UNIDAD 7 – MOVIMIENTO ARMÓNICO SIMPLE El péndulo simple</vt:lpstr>
      <vt:lpstr>UNIDAD 7 – MOVIMIENTO ARMÓNICO SIMPLE El péndulo físico</vt:lpstr>
      <vt:lpstr>UNIDAD 7 – MOVIMIENTO ARMÓNICO SIMPLE El péndulo de torsión</vt:lpstr>
      <vt:lpstr>UNIDAD 7 – MOVIMIENTO ARMÓNICO SIMPLE Resortes agrupados</vt:lpstr>
      <vt:lpstr>UNIDAD 7 – MOVIMIENTO ARMÓNICO SIMPLE Resortes agrupados</vt:lpstr>
      <vt:lpstr>UNIDAD 7 – MOVIMIENTO ARMÓNICO SIMPLE La energía en el MAS</vt:lpstr>
      <vt:lpstr>UNIDAD 7 – MOVIMIENTO ARMÓNICO SIMPLE La energía en el MAS</vt:lpstr>
      <vt:lpstr>UNIDAD 7 – MOVIMIENTO ARMÓNICO SIMPLE Oscilaciones amortiguadas</vt:lpstr>
      <vt:lpstr>UNIDAD 7 – MOVIMIENTO ARMÓNICO SIMPLE El péndulo simple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Otheguy, Fabricio</dc:creator>
  <cp:lastModifiedBy>Otheguy, Fabricio</cp:lastModifiedBy>
  <cp:revision>125</cp:revision>
  <cp:lastPrinted>2014-06-09T18:54:53Z</cp:lastPrinted>
  <dcterms:created xsi:type="dcterms:W3CDTF">2014-03-14T17:59:02Z</dcterms:created>
  <dcterms:modified xsi:type="dcterms:W3CDTF">2019-11-01T01:38:08Z</dcterms:modified>
</cp:coreProperties>
</file>